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sldIdLst>
    <p:sldId id="256" r:id="rId2"/>
    <p:sldId id="772" r:id="rId3"/>
    <p:sldId id="257" r:id="rId4"/>
    <p:sldId id="258" r:id="rId5"/>
    <p:sldId id="259" r:id="rId6"/>
    <p:sldId id="261" r:id="rId7"/>
    <p:sldId id="773" r:id="rId8"/>
    <p:sldId id="774" r:id="rId9"/>
    <p:sldId id="775" r:id="rId10"/>
    <p:sldId id="585" r:id="rId11"/>
    <p:sldId id="776" r:id="rId12"/>
    <p:sldId id="780" r:id="rId13"/>
    <p:sldId id="781" r:id="rId14"/>
    <p:sldId id="754" r:id="rId15"/>
    <p:sldId id="777" r:id="rId16"/>
    <p:sldId id="708" r:id="rId17"/>
    <p:sldId id="765" r:id="rId18"/>
    <p:sldId id="757" r:id="rId19"/>
    <p:sldId id="782" r:id="rId20"/>
    <p:sldId id="778" r:id="rId21"/>
    <p:sldId id="716" r:id="rId22"/>
    <p:sldId id="717" r:id="rId23"/>
    <p:sldId id="770" r:id="rId24"/>
    <p:sldId id="779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E"/>
    <a:srgbClr val="1B3BA3"/>
    <a:srgbClr val="1B3BB9"/>
    <a:srgbClr val="1B3BC9"/>
    <a:srgbClr val="1B3979"/>
    <a:srgbClr val="000000"/>
    <a:srgbClr val="1B3B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49"/>
    <p:restoredTop sz="94679"/>
  </p:normalViewPr>
  <p:slideViewPr>
    <p:cSldViewPr snapToGrid="0">
      <p:cViewPr varScale="1">
        <p:scale>
          <a:sx n="91" d="100"/>
          <a:sy n="91" d="100"/>
        </p:scale>
        <p:origin x="360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Численность детей школьного возраста</a:t>
            </a:r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0.12285821906093568"/>
          <c:y val="0.18343296848204257"/>
          <c:w val="0.76103937007874012"/>
          <c:h val="0.74976568236749863"/>
        </c:manualLayout>
      </c:layout>
      <c:scatterChart>
        <c:scatterStyle val="lineMarker"/>
        <c:varyColors val="0"/>
        <c:ser>
          <c:idx val="0"/>
          <c:order val="0"/>
          <c:tx>
            <c:v>Численность детей</c:v>
          </c:tx>
          <c:xVal>
            <c:numRef>
              <c:f>'[Количество школьников_Tom2_tab1_VPN-2020work.xlsx]таб 1 (copy)'!$J$8:$J$15</c:f>
              <c:numCache>
                <c:formatCode>General</c:formatCode>
                <c:ptCount val="8"/>
                <c:pt idx="0">
                  <c:v>2026</c:v>
                </c:pt>
                <c:pt idx="1">
                  <c:v>2025</c:v>
                </c:pt>
                <c:pt idx="2">
                  <c:v>2024</c:v>
                </c:pt>
                <c:pt idx="3">
                  <c:v>2023</c:v>
                </c:pt>
                <c:pt idx="4">
                  <c:v>2022</c:v>
                </c:pt>
                <c:pt idx="5">
                  <c:v>2021</c:v>
                </c:pt>
                <c:pt idx="6">
                  <c:v>2020</c:v>
                </c:pt>
                <c:pt idx="7">
                  <c:v>2019</c:v>
                </c:pt>
              </c:numCache>
            </c:numRef>
          </c:xVal>
          <c:yVal>
            <c:numRef>
              <c:f>'[Количество школьников_Tom2_tab1_VPN-2020work.xlsx]таб 1 (copy)'!$L$8:$L$15</c:f>
              <c:numCache>
                <c:formatCode>#,##0</c:formatCode>
                <c:ptCount val="8"/>
                <c:pt idx="0">
                  <c:v>17413594</c:v>
                </c:pt>
                <c:pt idx="1">
                  <c:v>17914802</c:v>
                </c:pt>
                <c:pt idx="2">
                  <c:v>18221712</c:v>
                </c:pt>
                <c:pt idx="3">
                  <c:v>18279197</c:v>
                </c:pt>
                <c:pt idx="4">
                  <c:v>18236026</c:v>
                </c:pt>
                <c:pt idx="5">
                  <c:v>18081597</c:v>
                </c:pt>
                <c:pt idx="6">
                  <c:v>17777385</c:v>
                </c:pt>
                <c:pt idx="7">
                  <c:v>17632567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80C5-4ED0-8838-D37B79082C08}"/>
            </c:ext>
          </c:extLst>
        </c:ser>
        <c:ser>
          <c:idx val="1"/>
          <c:order val="1"/>
          <c:tx>
            <c:v>Прогноз</c:v>
          </c:tx>
          <c:xVal>
            <c:numRef>
              <c:f>'[Количество школьников_Tom2_tab1_VPN-2020work.xlsx]таб 1 (copy)'!$J$8:$J$9</c:f>
              <c:numCache>
                <c:formatCode>General</c:formatCode>
                <c:ptCount val="2"/>
                <c:pt idx="0">
                  <c:v>2026</c:v>
                </c:pt>
                <c:pt idx="1">
                  <c:v>2025</c:v>
                </c:pt>
              </c:numCache>
            </c:numRef>
          </c:xVal>
          <c:yVal>
            <c:numRef>
              <c:f>'[Количество школьников_Tom2_tab1_VPN-2020work.xlsx]таб 1 (copy)'!$L$8:$L$9</c:f>
              <c:numCache>
                <c:formatCode>#,##0</c:formatCode>
                <c:ptCount val="2"/>
                <c:pt idx="0">
                  <c:v>17413594</c:v>
                </c:pt>
                <c:pt idx="1">
                  <c:v>17914802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80C5-4ED0-8838-D37B79082C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62817744"/>
        <c:axId val="162818136"/>
      </c:scatterChart>
      <c:valAx>
        <c:axId val="162817744"/>
        <c:scaling>
          <c:orientation val="minMax"/>
          <c:max val="2027"/>
          <c:min val="2019"/>
        </c:scaling>
        <c:delete val="0"/>
        <c:axPos val="b"/>
        <c:numFmt formatCode="General" sourceLinked="1"/>
        <c:majorTickMark val="out"/>
        <c:minorTickMark val="none"/>
        <c:tickLblPos val="nextTo"/>
        <c:crossAx val="162818136"/>
        <c:crosses val="autoZero"/>
        <c:crossBetween val="midCat"/>
      </c:valAx>
      <c:valAx>
        <c:axId val="162818136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162817744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30741290044223923"/>
          <c:y val="0.63013502349700246"/>
          <c:w val="0.31332542336317548"/>
          <c:h val="0.15704633412208391"/>
        </c:manualLayout>
      </c:layout>
      <c:overlay val="0"/>
      <c:spPr>
        <a:solidFill>
          <a:schemeClr val="bg1"/>
        </a:solidFill>
      </c:sp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прогноз языковой витальности: </a:t>
            </a:r>
          </a:p>
          <a:p>
            <a:pPr>
              <a:defRPr/>
            </a:pPr>
            <a:r>
              <a:rPr lang="ru-RU"/>
              <a:t>чеченский</a:t>
            </a:r>
            <a:r>
              <a:rPr lang="ru-RU" baseline="0"/>
              <a:t> язык</a:t>
            </a:r>
            <a:endParaRPr lang="ru-RU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чеченский!$A$2</c:f>
              <c:strCache>
                <c:ptCount val="1"/>
                <c:pt idx="0">
                  <c:v>число представителей 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чеченский!$B$1:$F$1</c:f>
              <c:numCache>
                <c:formatCode>General</c:formatCode>
                <c:ptCount val="5"/>
                <c:pt idx="0">
                  <c:v>2002</c:v>
                </c:pt>
                <c:pt idx="1">
                  <c:v>2010</c:v>
                </c:pt>
                <c:pt idx="2">
                  <c:v>2020</c:v>
                </c:pt>
                <c:pt idx="3">
                  <c:v>2025</c:v>
                </c:pt>
                <c:pt idx="4">
                  <c:v>2030</c:v>
                </c:pt>
              </c:numCache>
            </c:numRef>
          </c:xVal>
          <c:yVal>
            <c:numRef>
              <c:f>чеченский!$B$2:$F$2</c:f>
              <c:numCache>
                <c:formatCode>General</c:formatCode>
                <c:ptCount val="5"/>
                <c:pt idx="0">
                  <c:v>1360253</c:v>
                </c:pt>
                <c:pt idx="1">
                  <c:v>1431360</c:v>
                </c:pt>
                <c:pt idx="2">
                  <c:v>1684854</c:v>
                </c:pt>
                <c:pt idx="3" formatCode="_-* #\ ##0\ _₽_-;\-* #\ ##0\ _₽_-;_-* &quot;-&quot;??\ _₽_-;_-@_-">
                  <c:v>1754931.8975409791</c:v>
                </c:pt>
                <c:pt idx="4" formatCode="_-* #\ ##0\ _₽_-;\-* #\ ##0\ _₽_-;_-* &quot;-&quot;??\ _₽_-;_-@_-">
                  <c:v>1881678.8975409791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AF91-4F33-B0A5-53DCB4AB5464}"/>
            </c:ext>
          </c:extLst>
        </c:ser>
        <c:ser>
          <c:idx val="1"/>
          <c:order val="1"/>
          <c:tx>
            <c:strRef>
              <c:f>чеченский!$A$3</c:f>
              <c:strCache>
                <c:ptCount val="1"/>
                <c:pt idx="0">
                  <c:v>число владеющих языком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xVal>
            <c:numRef>
              <c:f>чеченский!$B$1:$F$1</c:f>
              <c:numCache>
                <c:formatCode>General</c:formatCode>
                <c:ptCount val="5"/>
                <c:pt idx="0">
                  <c:v>2002</c:v>
                </c:pt>
                <c:pt idx="1">
                  <c:v>2010</c:v>
                </c:pt>
                <c:pt idx="2">
                  <c:v>2020</c:v>
                </c:pt>
                <c:pt idx="3">
                  <c:v>2025</c:v>
                </c:pt>
                <c:pt idx="4">
                  <c:v>2030</c:v>
                </c:pt>
              </c:numCache>
            </c:numRef>
          </c:xVal>
          <c:yVal>
            <c:numRef>
              <c:f>чеченский!$B$3:$F$3</c:f>
              <c:numCache>
                <c:formatCode>General</c:formatCode>
                <c:ptCount val="5"/>
                <c:pt idx="0">
                  <c:v>1331844</c:v>
                </c:pt>
                <c:pt idx="1">
                  <c:v>1354705</c:v>
                </c:pt>
                <c:pt idx="2">
                  <c:v>1493748</c:v>
                </c:pt>
                <c:pt idx="3" formatCode="_-* #\ ##0\ _₽_-;\-* #\ ##0\ _₽_-;_-* &quot;-&quot;??\ _₽_-;_-@_-">
                  <c:v>1525239.9631147534</c:v>
                </c:pt>
                <c:pt idx="4" formatCode="_-* #\ ##0\ _₽_-;\-* #\ ##0\ _₽_-;_-* &quot;-&quot;??\ _₽_-;_-@_-">
                  <c:v>1594761.4631147571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AF91-4F33-B0A5-53DCB4AB54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25189968"/>
        <c:axId val="525190296"/>
      </c:scatterChart>
      <c:valAx>
        <c:axId val="52518996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25190296"/>
        <c:crosses val="autoZero"/>
        <c:crossBetween val="midCat"/>
      </c:valAx>
      <c:valAx>
        <c:axId val="5251902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2518996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ru-RU" sz="1400"/>
              <a:t>прогноз языковой витальности: </a:t>
            </a:r>
          </a:p>
          <a:p>
            <a:pPr>
              <a:defRPr/>
            </a:pPr>
            <a:r>
              <a:rPr lang="ru-RU" sz="1400"/>
              <a:t>тувинский язык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cap="none" spc="0" normalizeH="0" baseline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ea"/>
              <a:cs typeface="+mj-cs"/>
            </a:defRPr>
          </a:pPr>
          <a:endParaRPr lang="ru-RU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тувинский!$A$2</c:f>
              <c:strCache>
                <c:ptCount val="1"/>
                <c:pt idx="0">
                  <c:v>число представителей </c:v>
                </c:pt>
              </c:strCache>
            </c:strRef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тувинский!$B$1:$F$1</c:f>
              <c:numCache>
                <c:formatCode>General</c:formatCode>
                <c:ptCount val="5"/>
                <c:pt idx="0">
                  <c:v>2002</c:v>
                </c:pt>
                <c:pt idx="1">
                  <c:v>2010</c:v>
                </c:pt>
                <c:pt idx="2">
                  <c:v>2020</c:v>
                </c:pt>
                <c:pt idx="3">
                  <c:v>2025</c:v>
                </c:pt>
                <c:pt idx="4">
                  <c:v>2030</c:v>
                </c:pt>
              </c:numCache>
            </c:numRef>
          </c:cat>
          <c:val>
            <c:numRef>
              <c:f>тувинский!$B$2:$F$2</c:f>
              <c:numCache>
                <c:formatCode>General</c:formatCode>
                <c:ptCount val="5"/>
                <c:pt idx="0">
                  <c:v>243442</c:v>
                </c:pt>
                <c:pt idx="1">
                  <c:v>263936</c:v>
                </c:pt>
                <c:pt idx="2">
                  <c:v>295384</c:v>
                </c:pt>
                <c:pt idx="3" formatCode="_-* #\ ##0\ _₽_-;\-* #\ ##0\ _₽_-;_-* &quot;-&quot;??\ _₽_-;_-@_-">
                  <c:v>309100.77868852392</c:v>
                </c:pt>
                <c:pt idx="4" formatCode="_-* #\ ##0\ _₽_-;\-* #\ ##0\ _₽_-;_-* &quot;-&quot;??\ _₽_-;_-@_-">
                  <c:v>324824.77868852485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D19-4C8E-8E8B-5B84D106959D}"/>
            </c:ext>
          </c:extLst>
        </c:ser>
        <c:ser>
          <c:idx val="1"/>
          <c:order val="1"/>
          <c:tx>
            <c:strRef>
              <c:f>тувинский!$A$3</c:f>
              <c:strCache>
                <c:ptCount val="1"/>
                <c:pt idx="0">
                  <c:v>число владеющих языком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тувинский!$B$1:$F$1</c:f>
              <c:numCache>
                <c:formatCode>General</c:formatCode>
                <c:ptCount val="5"/>
                <c:pt idx="0">
                  <c:v>2002</c:v>
                </c:pt>
                <c:pt idx="1">
                  <c:v>2010</c:v>
                </c:pt>
                <c:pt idx="2">
                  <c:v>2020</c:v>
                </c:pt>
                <c:pt idx="3">
                  <c:v>2025</c:v>
                </c:pt>
                <c:pt idx="4">
                  <c:v>2030</c:v>
                </c:pt>
              </c:numCache>
            </c:numRef>
          </c:cat>
          <c:val>
            <c:numRef>
              <c:f>тувинский!$B$3:$F$3</c:f>
              <c:numCache>
                <c:formatCode>General</c:formatCode>
                <c:ptCount val="5"/>
                <c:pt idx="0">
                  <c:v>242754</c:v>
                </c:pt>
                <c:pt idx="1">
                  <c:v>253673</c:v>
                </c:pt>
                <c:pt idx="2">
                  <c:v>252953</c:v>
                </c:pt>
                <c:pt idx="3" formatCode="_-* #\ ##0\ _₽_-;\-* #\ ##0\ _₽_-;_-* &quot;-&quot;??\ _₽_-;_-@_-">
                  <c:v>257539.61885245901</c:v>
                </c:pt>
                <c:pt idx="4" formatCode="_-* #\ ##0\ _₽_-;\-* #\ ##0\ _₽_-;_-* &quot;-&quot;??\ _₽_-;_-@_-">
                  <c:v>257179.61885245901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D19-4C8E-8E8B-5B84D10695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96526664"/>
        <c:axId val="496526992"/>
      </c:lineChart>
      <c:catAx>
        <c:axId val="4965266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96526992"/>
        <c:crosses val="autoZero"/>
        <c:auto val="1"/>
        <c:lblAlgn val="ctr"/>
        <c:lblOffset val="100"/>
        <c:noMultiLvlLbl val="0"/>
      </c:catAx>
      <c:valAx>
        <c:axId val="4965269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96526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Прогноз</a:t>
            </a:r>
            <a:r>
              <a:rPr lang="ru-RU" baseline="0"/>
              <a:t> языковой витальности: </a:t>
            </a:r>
          </a:p>
          <a:p>
            <a:pPr>
              <a:defRPr/>
            </a:pPr>
            <a:r>
              <a:rPr lang="ru-RU" baseline="0"/>
              <a:t>калмыцкий язык</a:t>
            </a:r>
            <a:endParaRPr lang="ru-RU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калмыцкий!$A$2</c:f>
              <c:strCache>
                <c:ptCount val="1"/>
                <c:pt idx="0">
                  <c:v>число представителей 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калмыцкий!$B$1:$F$1</c:f>
              <c:numCache>
                <c:formatCode>_-* #\ ##0\ _₽_-;\-* #\ ##0\ _₽_-;_-* "-"??\ _₽_-;_-@_-</c:formatCode>
                <c:ptCount val="5"/>
                <c:pt idx="0">
                  <c:v>2002</c:v>
                </c:pt>
                <c:pt idx="1">
                  <c:v>2010</c:v>
                </c:pt>
                <c:pt idx="2">
                  <c:v>2020</c:v>
                </c:pt>
                <c:pt idx="3">
                  <c:v>2025</c:v>
                </c:pt>
                <c:pt idx="4">
                  <c:v>2030</c:v>
                </c:pt>
              </c:numCache>
            </c:numRef>
          </c:xVal>
          <c:yVal>
            <c:numRef>
              <c:f>калмыцкий!$B$2:$F$2</c:f>
              <c:numCache>
                <c:formatCode>_-* #\ ##0\ _₽_-;\-* #\ ##0\ _₽_-;_-* "-"??\ _₽_-;_-@_-</c:formatCode>
                <c:ptCount val="5"/>
                <c:pt idx="0">
                  <c:v>173996</c:v>
                </c:pt>
                <c:pt idx="1">
                  <c:v>183382</c:v>
                </c:pt>
                <c:pt idx="2">
                  <c:v>179547</c:v>
                </c:pt>
                <c:pt idx="3">
                  <c:v>182988.80327868846</c:v>
                </c:pt>
                <c:pt idx="4">
                  <c:v>181071.30327868846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CA22-4B97-B75B-02F2460EC1C1}"/>
            </c:ext>
          </c:extLst>
        </c:ser>
        <c:ser>
          <c:idx val="1"/>
          <c:order val="1"/>
          <c:tx>
            <c:strRef>
              <c:f>калмыцкий!$A$3</c:f>
              <c:strCache>
                <c:ptCount val="1"/>
                <c:pt idx="0">
                  <c:v>число владеющих языком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xVal>
            <c:numRef>
              <c:f>калмыцкий!$B$1:$F$1</c:f>
              <c:numCache>
                <c:formatCode>_-* #\ ##0\ _₽_-;\-* #\ ##0\ _₽_-;_-* "-"??\ _₽_-;_-@_-</c:formatCode>
                <c:ptCount val="5"/>
                <c:pt idx="0">
                  <c:v>2002</c:v>
                </c:pt>
                <c:pt idx="1">
                  <c:v>2010</c:v>
                </c:pt>
                <c:pt idx="2">
                  <c:v>2020</c:v>
                </c:pt>
                <c:pt idx="3">
                  <c:v>2025</c:v>
                </c:pt>
                <c:pt idx="4">
                  <c:v>2030</c:v>
                </c:pt>
              </c:numCache>
            </c:numRef>
          </c:xVal>
          <c:yVal>
            <c:numRef>
              <c:f>калмыцкий!$B$3:$F$3</c:f>
              <c:numCache>
                <c:formatCode>_-* #\ ##0\ _₽_-;\-* #\ ##0\ _₽_-;_-* "-"??\ _₽_-;_-@_-</c:formatCode>
                <c:ptCount val="5"/>
                <c:pt idx="0">
                  <c:v>153602</c:v>
                </c:pt>
                <c:pt idx="1">
                  <c:v>80546</c:v>
                </c:pt>
                <c:pt idx="2">
                  <c:v>107742</c:v>
                </c:pt>
                <c:pt idx="3">
                  <c:v>80539.409836065024</c:v>
                </c:pt>
                <c:pt idx="4">
                  <c:v>94137.409836065141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CA22-4B97-B75B-02F2460EC1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30065448"/>
        <c:axId val="330066760"/>
      </c:scatterChart>
      <c:valAx>
        <c:axId val="33006544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-* #\ ##0\ _₽_-;\-* #\ ##0\ _₽_-;_-* &quot;-&quot;??\ _₽_-;_-@_-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30066760"/>
        <c:crosses val="autoZero"/>
        <c:crossBetween val="midCat"/>
      </c:valAx>
      <c:valAx>
        <c:axId val="3300667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-* #\ ##0\ _₽_-;\-* #\ ##0\ _₽_-;_-* &quot;-&quot;??\ _₽_-;_-@_-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3006544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Прогноз языковой витальности: </a:t>
            </a:r>
          </a:p>
          <a:p>
            <a:pPr>
              <a:defRPr/>
            </a:pPr>
            <a:r>
              <a:rPr lang="ru-RU"/>
              <a:t>карельский язык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карельский!$A$2</c:f>
              <c:strCache>
                <c:ptCount val="1"/>
                <c:pt idx="0">
                  <c:v>число представителей 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карельский!$B$1:$F$1</c:f>
              <c:numCache>
                <c:formatCode>General</c:formatCode>
                <c:ptCount val="5"/>
                <c:pt idx="0">
                  <c:v>2002</c:v>
                </c:pt>
                <c:pt idx="1">
                  <c:v>2010</c:v>
                </c:pt>
                <c:pt idx="2">
                  <c:v>2020</c:v>
                </c:pt>
                <c:pt idx="3">
                  <c:v>2025</c:v>
                </c:pt>
                <c:pt idx="4">
                  <c:v>2030</c:v>
                </c:pt>
              </c:numCache>
            </c:numRef>
          </c:xVal>
          <c:yVal>
            <c:numRef>
              <c:f>карельский!$B$2:$F$2</c:f>
              <c:numCache>
                <c:formatCode>General</c:formatCode>
                <c:ptCount val="5"/>
                <c:pt idx="0">
                  <c:v>93344</c:v>
                </c:pt>
                <c:pt idx="1">
                  <c:v>25605</c:v>
                </c:pt>
                <c:pt idx="2">
                  <c:v>32422</c:v>
                </c:pt>
                <c:pt idx="3" formatCode="_-* #\ ##0\ _₽_-;\-* #\ ##0\ _₽_-;_-* &quot;-&quot;??\ _₽_-;_-@_-">
                  <c:v>4333.6844262294471</c:v>
                </c:pt>
                <c:pt idx="4" formatCode="_-* #\ ##0\ _₽_-;\-* #\ ##0\ _₽_-;_-* &quot;-&quot;??\ _₽_-;_-@_-">
                  <c:v>7742.1844262294471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0902-4B2A-A5E9-BF7B8FD6A651}"/>
            </c:ext>
          </c:extLst>
        </c:ser>
        <c:ser>
          <c:idx val="1"/>
          <c:order val="1"/>
          <c:tx>
            <c:strRef>
              <c:f>карельский!$A$3</c:f>
              <c:strCache>
                <c:ptCount val="1"/>
                <c:pt idx="0">
                  <c:v>число владеющих языком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xVal>
            <c:numRef>
              <c:f>карельский!$B$1:$F$1</c:f>
              <c:numCache>
                <c:formatCode>General</c:formatCode>
                <c:ptCount val="5"/>
                <c:pt idx="0">
                  <c:v>2002</c:v>
                </c:pt>
                <c:pt idx="1">
                  <c:v>2010</c:v>
                </c:pt>
                <c:pt idx="2">
                  <c:v>2020</c:v>
                </c:pt>
                <c:pt idx="3">
                  <c:v>2025</c:v>
                </c:pt>
                <c:pt idx="4">
                  <c:v>2030</c:v>
                </c:pt>
              </c:numCache>
            </c:numRef>
          </c:xVal>
          <c:yVal>
            <c:numRef>
              <c:f>карельский!$B$3:$F$3</c:f>
              <c:numCache>
                <c:formatCode>General</c:formatCode>
                <c:ptCount val="5"/>
                <c:pt idx="0">
                  <c:v>52880</c:v>
                </c:pt>
                <c:pt idx="1">
                  <c:v>21017</c:v>
                </c:pt>
                <c:pt idx="2">
                  <c:v>13872</c:v>
                </c:pt>
                <c:pt idx="3" formatCode="_-* #\ ##0\ _₽_-;\-* #\ ##0\ _₽_-;_-* &quot;-&quot;??\ _₽_-;_-@_-">
                  <c:v>0</c:v>
                </c:pt>
                <c:pt idx="4" formatCode="_-* #\ ##0\ _₽_-;\-* #\ ##0\ _₽_-;_-* &quot;-&quot;??\ _₽_-;_-@_-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0902-4B2A-A5E9-BF7B8FD6A6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19434024"/>
        <c:axId val="519421560"/>
      </c:scatterChart>
      <c:valAx>
        <c:axId val="51943402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19421560"/>
        <c:crosses val="autoZero"/>
        <c:crossBetween val="midCat"/>
      </c:valAx>
      <c:valAx>
        <c:axId val="5194215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1943402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0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986F71-C409-4BA9-86B5-281A27978993}" type="datetimeFigureOut">
              <a:rPr lang="ru-RU" smtClean="0"/>
              <a:t>22.11.2025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AC26EC-426D-41D1-95BB-117A89DB67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2278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AC26EC-426D-41D1-95BB-117A89DB67CF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40104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AC26EC-426D-41D1-95BB-117A89DB67CF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303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AC26EC-426D-41D1-95BB-117A89DB67CF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98410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AC26EC-426D-41D1-95BB-117A89DB67CF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68798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7C02FE-BAA6-2BD5-5AB1-972F01F1EE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BAA1663-A206-B6BF-F4FB-E4BC9221E6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9D9605A-4246-015D-826E-CCBB299B5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22.11.2025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FECCC6D-428E-C17A-2C1E-1C65DB50D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C8F212F-B5A1-5435-4E96-69EEE58ED7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6029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C8DB7F-3CBF-1087-6110-8E374EF07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40F6D5D-F602-B56D-35BF-2AF8D49870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33D2894-1B71-E7B8-75A5-6CD0643573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22.11.2025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1D5339A-58DA-147A-83C4-8903DB3FD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227C253-2DF7-14A0-7F30-F8A6B0597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203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56E1F2F-C72B-94FB-6D0D-004C4A06CD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BD71642-AA59-B76C-6F55-E354A681C7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2A37F2-2F24-3EF8-AE53-336BB72D4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22.11.2025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9749B03-6680-1013-C27A-04B272C93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6DA8357-BD4D-4090-08ED-CE31F6B24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15367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1_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 bwMode="auto">
          <a:xfrm>
            <a:off x="0" y="0"/>
            <a:ext cx="12192000" cy="685800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89979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4"/>
          </p:nvPr>
        </p:nvSpPr>
        <p:spPr bwMode="auto">
          <a:xfrm>
            <a:off x="838200" y="1150938"/>
            <a:ext cx="10515600" cy="365125"/>
          </a:xfrm>
        </p:spPr>
        <p:txBody>
          <a:bodyPr>
            <a:noAutofit/>
          </a:bodyPr>
          <a:lstStyle>
            <a:lvl1pPr marL="0" indent="0" algn="ctr">
              <a:buNone/>
              <a:defRPr sz="1400">
                <a:solidFill>
                  <a:schemeClr val="bg2"/>
                </a:solidFill>
              </a:defRPr>
            </a:lvl1pPr>
          </a:lstStyle>
          <a:p>
            <a:pPr lvl="0">
              <a:defRPr/>
            </a:pPr>
            <a:r>
              <a:rPr lang="en-US"/>
              <a:t>Edit Master text styles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807516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>
            <a:spLocks noGrp="1"/>
          </p:cNvSpPr>
          <p:nvPr>
            <p:ph type="body" idx="1"/>
          </p:nvPr>
        </p:nvSpPr>
        <p:spPr>
          <a:xfrm>
            <a:off x="76200" y="6262433"/>
            <a:ext cx="11176000" cy="59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189" lvl="0" indent="-22859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</a:lstStyle>
          <a:p>
            <a:endParaRPr/>
          </a:p>
        </p:txBody>
      </p:sp>
      <p:sp>
        <p:nvSpPr>
          <p:cNvPr id="56" name="Google Shape;56;p10"/>
          <p:cNvSpPr txBox="1">
            <a:spLocks noGrp="1"/>
          </p:cNvSpPr>
          <p:nvPr>
            <p:ph type="sldNum" idx="12"/>
          </p:nvPr>
        </p:nvSpPr>
        <p:spPr>
          <a:xfrm>
            <a:off x="11364721" y="6260831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4028988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C90ABB-41A4-8295-294A-E4E104EC0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79560CB-30EA-6B15-D3A7-31398A7FA5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1EF5A1B-5203-C676-4FDE-0B1BC43183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22.11.2025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A9E520-E460-D1D7-A69D-4DB0C48A2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EA22D6-16C5-621E-2EA2-66C82A15F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07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7E722E-0A34-C998-7938-A71782AB9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1C1CA94-1FEF-FB09-D4D5-30242BD148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4666428-CD84-AE07-38BF-FE828C412C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22.11.2025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EEBAAAF-13B8-A532-6384-5B7E1D66F4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989BD7D-53CD-6716-57E8-C6D6F59F6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468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35BBFA-D970-3144-AFB1-1693E3785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EFFA836-482D-E46A-3B62-3204BBB938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1F99698-947E-CE63-95CC-0B35B9691A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6BC234E-502D-DBDB-176D-4E2C05C98D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22.11.2025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EA0A8AE-CF46-4469-09CF-ABC22329A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318ADC3-4E2A-D99E-D211-EC9505072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850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11C5B9-DB61-C37B-1362-4D071C724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53EC46E-0DE6-E865-63D1-AD4AC414AA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60A27A2-2ED5-6538-3213-9778DCC53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67AE24C-FA96-21FF-C030-F2DEE9A98B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233CBFF-1F01-EA8C-17BC-B96DCB4E2A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A9F2990-F1DA-2B29-AC6A-635CBD928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22.11.2025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3754ECE-1F8D-C5EC-D14B-50FB34644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778CDC9-D4C2-79FC-90FF-BF4C0912F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277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91318F-5CBC-D706-F4D2-916A403A6F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05F35A1-30B0-AFEE-33EB-2DF08ED35D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22.11.2025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4652C47-F3F5-ECE2-2E92-64D8B8D46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8409F66-67F7-5231-03EB-D2D793CB7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190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852AD3C-48F7-95F8-B1B0-F5845B993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22.11.2025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07E2EFF-8D49-EBC1-F566-54C840749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9A8608F-504B-929F-0460-CDAFA56D2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953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ADB803-6FD2-8DCA-66A7-F6E53AA5F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54C1FD5-3BB0-3A6C-6429-BBD9A79C82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7614A50-2983-BD5E-58B4-4729EE0211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EF74246-06D4-2CC0-2B1A-2D103469E9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22.11.2025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0785E01-6E06-1FDD-837C-FAAF0BED8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BE28C94-7B58-07B3-9099-6BA6E1C39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9977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8128BD-FDA5-2EE9-1435-6BD7E6E7E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77AFBFF-5E8B-2E05-88D3-FFCAB8AE9F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77D2B8C-C3C9-2F4D-E9AE-197A39999C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F50F981-290D-9DED-6F13-9DBB65B84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22.11.2025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9D54270-7FD6-E80D-D23A-BB2225A3A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ABB953C-2718-901D-6DE1-5F7B02EDB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4098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BCC2DD-1D20-7F6A-1D2A-4BA8F1809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180ED5D-178B-176C-CA77-4CB925200F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5BB1833-F9BB-5BC3-342A-9124E0BD14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4FDEC0-B6E7-654F-94D2-90E86EB0D9EE}" type="datetimeFigureOut">
              <a:rPr lang="ru-RU" smtClean="0"/>
              <a:t>22.11.2025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7A2C13A-3F04-D0C4-D90B-E587E2A9F0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E89C0A6-E644-5ACE-07FD-278500B758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628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5F99828-9BBF-D5C6-4B23-D9E05129ED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86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773B1E8-D1C2-4DEF-0B5C-0CD1EB2619A5}"/>
              </a:ext>
            </a:extLst>
          </p:cNvPr>
          <p:cNvSpPr txBox="1"/>
          <p:nvPr/>
        </p:nvSpPr>
        <p:spPr>
          <a:xfrm>
            <a:off x="5528442" y="1933905"/>
            <a:ext cx="6364013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ИССЛЕДОВАНИЕ РЕСУРСОВ ЭТНИЧНОСТИ </a:t>
            </a:r>
          </a:p>
          <a:p>
            <a:pPr algn="just"/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НАРОДОВ РОССИИ: СОСТОЯНИЕ, </a:t>
            </a:r>
          </a:p>
          <a:p>
            <a:pPr algn="just"/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 И ПЕРСПЕКТИВЫ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C1D8E9-752B-A4A7-6A35-0122822A6B41}"/>
              </a:ext>
            </a:extLst>
          </p:cNvPr>
          <p:cNvSpPr txBox="1"/>
          <p:nvPr/>
        </p:nvSpPr>
        <p:spPr>
          <a:xfrm>
            <a:off x="5625171" y="3848730"/>
            <a:ext cx="640507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д.ф.н. А.Н.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Биткеева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defRPr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</a:t>
            </a:r>
          </a:p>
          <a:p>
            <a:pPr algn="r">
              <a:defRPr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Научно-исследовательского центра </a:t>
            </a:r>
          </a:p>
          <a:p>
            <a:pPr algn="r">
              <a:defRPr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национально-языковым отношениям,</a:t>
            </a:r>
          </a:p>
          <a:p>
            <a:pPr algn="r">
              <a:defRPr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 языкознания РАН</a:t>
            </a:r>
            <a:endParaRPr lang="ru-RU" dirty="0">
              <a:latin typeface="Onest Regula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8246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23F9CB6D-70CA-6FD6-BD70-29C52A6B0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643D5-D38D-49D3-B4BD-35A6D7C749E7}" type="slidenum">
              <a:rPr lang="ru-RU" smtClean="0"/>
              <a:pPr/>
              <a:t>10</a:t>
            </a:fld>
            <a:endParaRPr lang="ru-RU"/>
          </a:p>
        </p:txBody>
      </p:sp>
      <p:graphicFrame>
        <p:nvGraphicFramePr>
          <p:cNvPr id="3" name="Диаграмма 2">
            <a:extLst>
              <a:ext uri="{FF2B5EF4-FFF2-40B4-BE49-F238E27FC236}">
                <a16:creationId xmlns:a16="http://schemas.microsoft.com/office/drawing/2014/main" id="{00000000-0008-0000-0500-000002000000}"/>
              </a:ext>
            </a:extLst>
          </p:cNvPr>
          <p:cNvGraphicFramePr/>
          <p:nvPr/>
        </p:nvGraphicFramePr>
        <p:xfrm>
          <a:off x="2045550" y="1214755"/>
          <a:ext cx="3447574" cy="1971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00000000-0008-0000-0100-000002000000}"/>
              </a:ext>
            </a:extLst>
          </p:cNvPr>
          <p:cNvGraphicFramePr/>
          <p:nvPr/>
        </p:nvGraphicFramePr>
        <p:xfrm>
          <a:off x="5476389" y="1328203"/>
          <a:ext cx="3447573" cy="17447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00000000-0008-0000-0200-000002000000}"/>
              </a:ext>
            </a:extLst>
          </p:cNvPr>
          <p:cNvGraphicFramePr/>
          <p:nvPr/>
        </p:nvGraphicFramePr>
        <p:xfrm>
          <a:off x="2153562" y="3429001"/>
          <a:ext cx="3429000" cy="1971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00000000-0008-0000-0E00-000002000000}"/>
              </a:ext>
            </a:extLst>
          </p:cNvPr>
          <p:cNvGraphicFramePr/>
          <p:nvPr/>
        </p:nvGraphicFramePr>
        <p:xfrm>
          <a:off x="5771964" y="3416598"/>
          <a:ext cx="3429000" cy="1971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08D21EBD-47E8-C05B-CAFA-CA05E855B689}"/>
              </a:ext>
            </a:extLst>
          </p:cNvPr>
          <p:cNvSpPr txBox="1"/>
          <p:nvPr/>
        </p:nvSpPr>
        <p:spPr>
          <a:xfrm>
            <a:off x="9591921" y="4926608"/>
            <a:ext cx="150297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buNone/>
            </a:pPr>
            <a:r>
              <a:rPr lang="ru-RU" sz="12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© </a:t>
            </a:r>
            <a:r>
              <a:rPr lang="ru-RU" sz="1200" kern="100" dirty="0" err="1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ИЯз</a:t>
            </a:r>
            <a:r>
              <a:rPr lang="ru-RU" sz="12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РАН</a:t>
            </a:r>
          </a:p>
          <a:p>
            <a:pPr marL="0" marR="0" algn="just">
              <a:buNone/>
            </a:pPr>
            <a:r>
              <a:rPr lang="ru-RU" sz="12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© А.Н. </a:t>
            </a:r>
            <a:r>
              <a:rPr lang="ru-RU" sz="1200" kern="100" dirty="0" err="1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Биткеева</a:t>
            </a:r>
            <a:endParaRPr lang="ru-RU" sz="1200" kern="100" dirty="0"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38392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0E2E59-D96D-B047-67B4-67FC67560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2CC68FC-1ADB-721C-EF11-6C6D8BA381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F6564A7-C1EC-B793-732A-F9377C068E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04629" y="2545794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C39AEE6-7D79-C033-92BB-680307365D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8304" y="1118664"/>
            <a:ext cx="1098796" cy="109879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031DFD4-97C4-D305-9741-AD20A9340E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28643" y="809296"/>
            <a:ext cx="7934713" cy="561108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8B8EFC2-2437-2859-BB06-F973ED5AE3F7}"/>
              </a:ext>
            </a:extLst>
          </p:cNvPr>
          <p:cNvSpPr txBox="1"/>
          <p:nvPr/>
        </p:nvSpPr>
        <p:spPr>
          <a:xfrm>
            <a:off x="3720824" y="105104"/>
            <a:ext cx="681579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Символическая мощность языков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C3403BB-4755-BFAD-587D-BB864A5BFD63}"/>
              </a:ext>
            </a:extLst>
          </p:cNvPr>
          <p:cNvSpPr txBox="1"/>
          <p:nvPr/>
        </p:nvSpPr>
        <p:spPr>
          <a:xfrm>
            <a:off x="10053139" y="6003919"/>
            <a:ext cx="150297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buNone/>
            </a:pPr>
            <a:r>
              <a:rPr lang="ru-RU" sz="12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© </a:t>
            </a:r>
            <a:r>
              <a:rPr lang="ru-RU" sz="1200" kern="100" dirty="0" err="1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ИЯз</a:t>
            </a:r>
            <a:r>
              <a:rPr lang="ru-RU" sz="12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РАН</a:t>
            </a:r>
          </a:p>
          <a:p>
            <a:pPr marL="0" marR="0" algn="just">
              <a:buNone/>
            </a:pPr>
            <a:r>
              <a:rPr lang="ru-RU" sz="12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© А.Н. </a:t>
            </a:r>
            <a:r>
              <a:rPr lang="ru-RU" sz="1200" kern="100" dirty="0" err="1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Биткеева</a:t>
            </a:r>
            <a:endParaRPr lang="ru-RU" sz="1200" kern="100" dirty="0"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90455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Диаграмма ответов в Формах. Вопрос: 20. Какой язык Вы считаете своим родным?. Количество ответов: 120 ответов.">
            <a:extLst>
              <a:ext uri="{FF2B5EF4-FFF2-40B4-BE49-F238E27FC236}">
                <a16:creationId xmlns:a16="http://schemas.microsoft.com/office/drawing/2014/main" id="{7A90F0A7-ED9F-090C-AB26-23DC64D74D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0562" y="3514402"/>
            <a:ext cx="5100735" cy="2146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B5F80AA-784C-AC02-2921-DC541F9E1750}"/>
              </a:ext>
            </a:extLst>
          </p:cNvPr>
          <p:cNvSpPr txBox="1"/>
          <p:nvPr/>
        </p:nvSpPr>
        <p:spPr>
          <a:xfrm>
            <a:off x="2903375" y="367353"/>
            <a:ext cx="7995466" cy="392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1800" b="1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ЯЗЫК КАК СИМВОЛИЧЕСКИЙ РЕСУРС ЭТНИЧНОСТИ</a:t>
            </a:r>
            <a:endParaRPr lang="ru-RU" sz="1600" b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3FBA9C9-ADD8-101E-26FC-AFAEF51833B4}"/>
              </a:ext>
            </a:extLst>
          </p:cNvPr>
          <p:cNvSpPr txBox="1"/>
          <p:nvPr/>
        </p:nvSpPr>
        <p:spPr>
          <a:xfrm>
            <a:off x="7695423" y="5660961"/>
            <a:ext cx="2446953" cy="392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Карелы </a:t>
            </a:r>
            <a:endParaRPr lang="ru-RU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Диаграмма ответов в Формах. Вопрос: 20. Какой язык Вы считаете своим родным?. Количество ответов: 469 ответов.">
            <a:extLst>
              <a:ext uri="{FF2B5EF4-FFF2-40B4-BE49-F238E27FC236}">
                <a16:creationId xmlns:a16="http://schemas.microsoft.com/office/drawing/2014/main" id="{60797C00-0EFA-8B7C-84C7-7F0479AA96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48" y="3783564"/>
            <a:ext cx="6094114" cy="2563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C4BCC9E-07B4-5E23-397B-79CD1E0A8C26}"/>
              </a:ext>
            </a:extLst>
          </p:cNvPr>
          <p:cNvSpPr txBox="1"/>
          <p:nvPr/>
        </p:nvSpPr>
        <p:spPr>
          <a:xfrm>
            <a:off x="1612662" y="3472822"/>
            <a:ext cx="2446953" cy="392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Якуты</a:t>
            </a:r>
            <a:endParaRPr lang="ru-RU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3A6983B4-DF7C-E57E-EC6D-A3CE71B50D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813" y="1000665"/>
            <a:ext cx="3927494" cy="2428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1DD075F-4457-E3BA-314F-396144712D9B}"/>
              </a:ext>
            </a:extLst>
          </p:cNvPr>
          <p:cNvSpPr txBox="1"/>
          <p:nvPr/>
        </p:nvSpPr>
        <p:spPr>
          <a:xfrm>
            <a:off x="1832298" y="6446550"/>
            <a:ext cx="2446953" cy="392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Чеченцы</a:t>
            </a:r>
            <a:endParaRPr lang="ru-RU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image7.png" descr="Диаграмма ответов в Формах. Вопрос: 18. Какой смысл Вы вкладываете в понятие «родной язык»?. Количество ответов: 210 ответов.">
            <a:extLst>
              <a:ext uri="{FF2B5EF4-FFF2-40B4-BE49-F238E27FC236}">
                <a16:creationId xmlns:a16="http://schemas.microsoft.com/office/drawing/2014/main" id="{14C408F1-0A55-DF16-579F-6D9AEE07773C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5590521" y="804046"/>
            <a:ext cx="5730875" cy="2730500"/>
          </a:xfrm>
          <a:prstGeom prst="rect">
            <a:avLst/>
          </a:prstGeom>
          <a:ln/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CD9B3C4-0C66-830A-1B8E-410A9E92F05F}"/>
              </a:ext>
            </a:extLst>
          </p:cNvPr>
          <p:cNvSpPr txBox="1"/>
          <p:nvPr/>
        </p:nvSpPr>
        <p:spPr>
          <a:xfrm>
            <a:off x="8809288" y="3266062"/>
            <a:ext cx="2446953" cy="417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800"/>
              </a:spcAft>
            </a:pPr>
            <a:r>
              <a:rPr lang="ru-RU" sz="20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Калмыки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E40B1A-5F1F-FA0A-C65B-A4F25AEFDFC0}"/>
              </a:ext>
            </a:extLst>
          </p:cNvPr>
          <p:cNvSpPr txBox="1"/>
          <p:nvPr/>
        </p:nvSpPr>
        <p:spPr>
          <a:xfrm>
            <a:off x="10095347" y="6053954"/>
            <a:ext cx="150297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buNone/>
            </a:pPr>
            <a:r>
              <a:rPr lang="ru-RU" sz="12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© </a:t>
            </a:r>
            <a:r>
              <a:rPr lang="ru-RU" sz="1200" kern="100" dirty="0" err="1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ИЯз</a:t>
            </a:r>
            <a:r>
              <a:rPr lang="ru-RU" sz="12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РАН</a:t>
            </a:r>
          </a:p>
          <a:p>
            <a:pPr marL="0" marR="0" algn="just">
              <a:buNone/>
            </a:pPr>
            <a:r>
              <a:rPr lang="ru-RU" sz="12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© А.Н. </a:t>
            </a:r>
            <a:r>
              <a:rPr lang="ru-RU" sz="1200" kern="100" dirty="0" err="1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Биткеева</a:t>
            </a:r>
            <a:endParaRPr lang="ru-RU" sz="1200" kern="100" dirty="0"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07900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Диаграмма ответов в Формах. Вопрос: 25.  Что Вы считаете наиболее важным при определении своей национальности (выберите не более 3 вариантов). Количество ответов: 120 ответов.">
            <a:extLst>
              <a:ext uri="{FF2B5EF4-FFF2-40B4-BE49-F238E27FC236}">
                <a16:creationId xmlns:a16="http://schemas.microsoft.com/office/drawing/2014/main" id="{1C91B925-6D4B-6FCF-5FF9-8751EEBFC1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8944" y="3627452"/>
            <a:ext cx="6287247" cy="3194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0B518F6-CBA7-EAB9-211D-DD28C42124D4}"/>
              </a:ext>
            </a:extLst>
          </p:cNvPr>
          <p:cNvSpPr txBox="1"/>
          <p:nvPr/>
        </p:nvSpPr>
        <p:spPr>
          <a:xfrm>
            <a:off x="7551200" y="6328904"/>
            <a:ext cx="2446953" cy="392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Карелы </a:t>
            </a:r>
            <a:endParaRPr lang="ru-RU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Диаграмма ответов в Формах. Вопрос: 63. Что Вы считаете наиболее важным при определении своей национальности? (выберите не более 3 вариантов ответа). Количество ответов: 165 ответов.">
            <a:extLst>
              <a:ext uri="{FF2B5EF4-FFF2-40B4-BE49-F238E27FC236}">
                <a16:creationId xmlns:a16="http://schemas.microsoft.com/office/drawing/2014/main" id="{C8DB3238-3E67-D748-B5F5-5A4FF0CCB7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286" y="87531"/>
            <a:ext cx="6286712" cy="3194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76F7E19-D0C7-9E97-F0F0-EB4A26EA2017}"/>
              </a:ext>
            </a:extLst>
          </p:cNvPr>
          <p:cNvSpPr txBox="1"/>
          <p:nvPr/>
        </p:nvSpPr>
        <p:spPr>
          <a:xfrm>
            <a:off x="7853849" y="2920884"/>
            <a:ext cx="2446953" cy="417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800"/>
              </a:spcAft>
            </a:pPr>
            <a:r>
              <a:rPr lang="ru-RU" sz="20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калмыки</a:t>
            </a:r>
          </a:p>
        </p:txBody>
      </p:sp>
      <p:pic>
        <p:nvPicPr>
          <p:cNvPr id="10244" name="Picture 4" descr="Диаграмма ответов в Формах. Вопрос: 25.  Что Вы считаете наиболее важным при определении своей национальности (выберите не более 3 вариантов). Количество ответов: 469 ответов.">
            <a:extLst>
              <a:ext uri="{FF2B5EF4-FFF2-40B4-BE49-F238E27FC236}">
                <a16:creationId xmlns:a16="http://schemas.microsoft.com/office/drawing/2014/main" id="{555B3AAA-0B8F-4748-9606-A0A68136D6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286" y="3679361"/>
            <a:ext cx="5503330" cy="2796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95890DC-8CE5-2168-F824-DED836DBC443}"/>
              </a:ext>
            </a:extLst>
          </p:cNvPr>
          <p:cNvSpPr txBox="1"/>
          <p:nvPr/>
        </p:nvSpPr>
        <p:spPr>
          <a:xfrm>
            <a:off x="1693274" y="6230435"/>
            <a:ext cx="2599353" cy="3981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чеченцы</a:t>
            </a:r>
            <a:endParaRPr lang="ru-RU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image7.png" descr="Диаграмма ответов в Формах. Вопрос: 18. Какой смысл Вы вкладываете в понятие «родной язык»?. Количество ответов: 210 ответов.">
            <a:extLst>
              <a:ext uri="{FF2B5EF4-FFF2-40B4-BE49-F238E27FC236}">
                <a16:creationId xmlns:a16="http://schemas.microsoft.com/office/drawing/2014/main" id="{3289BE0C-E3F3-F86D-74DF-7FCCB1C120C3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6713404" y="87531"/>
            <a:ext cx="5730875" cy="2730500"/>
          </a:xfrm>
          <a:prstGeom prst="rect">
            <a:avLst/>
          </a:prstGeom>
          <a:ln/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C0048CE-E59C-98A7-6556-305B7346DB15}"/>
              </a:ext>
            </a:extLst>
          </p:cNvPr>
          <p:cNvSpPr txBox="1"/>
          <p:nvPr/>
        </p:nvSpPr>
        <p:spPr>
          <a:xfrm>
            <a:off x="1800432" y="3286378"/>
            <a:ext cx="2446953" cy="392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якуты</a:t>
            </a:r>
            <a:endParaRPr lang="ru-RU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A8BB2C-1B48-7073-143B-A9C0A828C447}"/>
              </a:ext>
            </a:extLst>
          </p:cNvPr>
          <p:cNvSpPr txBox="1"/>
          <p:nvPr/>
        </p:nvSpPr>
        <p:spPr>
          <a:xfrm>
            <a:off x="10648210" y="6396335"/>
            <a:ext cx="150297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buNone/>
            </a:pPr>
            <a:r>
              <a:rPr lang="ru-RU" sz="12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© </a:t>
            </a:r>
            <a:r>
              <a:rPr lang="ru-RU" sz="1200" kern="100" dirty="0" err="1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ИЯз</a:t>
            </a:r>
            <a:r>
              <a:rPr lang="ru-RU" sz="12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РАН</a:t>
            </a:r>
          </a:p>
          <a:p>
            <a:pPr marL="0" marR="0" algn="just">
              <a:buNone/>
            </a:pPr>
            <a:r>
              <a:rPr lang="ru-RU" sz="12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© А.Н. </a:t>
            </a:r>
            <a:r>
              <a:rPr lang="ru-RU" sz="1200" kern="100" dirty="0" err="1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Биткеева</a:t>
            </a:r>
            <a:endParaRPr lang="ru-RU" sz="1200" kern="100" dirty="0"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67379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dmin\AppData\Local\Microsoft\Windows\INetCache\Content.MSO\D0EC1FDF.tmp">
            <a:extLst>
              <a:ext uri="{FF2B5EF4-FFF2-40B4-BE49-F238E27FC236}">
                <a16:creationId xmlns:a16="http://schemas.microsoft.com/office/drawing/2014/main" id="{7386C47F-CF62-C558-F8A2-FA508957BE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81" y="410210"/>
            <a:ext cx="5940425" cy="301879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4DB68C5-8321-9F8F-843D-46671AA37136}"/>
              </a:ext>
            </a:extLst>
          </p:cNvPr>
          <p:cNvSpPr txBox="1"/>
          <p:nvPr/>
        </p:nvSpPr>
        <p:spPr>
          <a:xfrm>
            <a:off x="7938018" y="3036007"/>
            <a:ext cx="2446953" cy="392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тувинцы</a:t>
            </a:r>
            <a:endParaRPr lang="ru-RU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C:\Users\Admin\AppData\Local\Microsoft\Windows\INetCache\Content.MSO\6469F76D.tmp">
            <a:extLst>
              <a:ext uri="{FF2B5EF4-FFF2-40B4-BE49-F238E27FC236}">
                <a16:creationId xmlns:a16="http://schemas.microsoft.com/office/drawing/2014/main" id="{DB0B90B2-1B20-795A-94ED-A210FFBE6D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191" y="3309490"/>
            <a:ext cx="5940425" cy="301879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EDEA3B8-2547-3818-6923-677A51157FE6}"/>
              </a:ext>
            </a:extLst>
          </p:cNvPr>
          <p:cNvSpPr txBox="1"/>
          <p:nvPr/>
        </p:nvSpPr>
        <p:spPr>
          <a:xfrm>
            <a:off x="1363047" y="6224912"/>
            <a:ext cx="2446953" cy="392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калмыки</a:t>
            </a:r>
            <a:endParaRPr lang="ru-RU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Диаграмма ответов в Формах. Вопрос: 66. Соотнесите свой родной национальный язык с предложенными определениями (можно выбрать несколько вариантов ответов). Количество ответов: 165 ответов.">
            <a:extLst>
              <a:ext uri="{FF2B5EF4-FFF2-40B4-BE49-F238E27FC236}">
                <a16:creationId xmlns:a16="http://schemas.microsoft.com/office/drawing/2014/main" id="{C5911EC9-C149-2480-0FC1-35595CD268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59" y="410210"/>
            <a:ext cx="6120668" cy="3445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FE118C8-1A50-577C-1436-92A78AF17BE8}"/>
              </a:ext>
            </a:extLst>
          </p:cNvPr>
          <p:cNvSpPr txBox="1"/>
          <p:nvPr/>
        </p:nvSpPr>
        <p:spPr>
          <a:xfrm>
            <a:off x="2146818" y="3462336"/>
            <a:ext cx="2446953" cy="392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якуты</a:t>
            </a:r>
            <a:endParaRPr lang="ru-RU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9E13835-EE61-F6F3-D495-8C15933BBC47}"/>
              </a:ext>
            </a:extLst>
          </p:cNvPr>
          <p:cNvSpPr txBox="1"/>
          <p:nvPr/>
        </p:nvSpPr>
        <p:spPr>
          <a:xfrm>
            <a:off x="7658514" y="5959743"/>
            <a:ext cx="150297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buNone/>
            </a:pPr>
            <a:r>
              <a:rPr lang="ru-RU" sz="12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© </a:t>
            </a:r>
            <a:r>
              <a:rPr lang="ru-RU" sz="1200" kern="100" dirty="0" err="1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ИЯз</a:t>
            </a:r>
            <a:r>
              <a:rPr lang="ru-RU" sz="12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РАН</a:t>
            </a:r>
          </a:p>
          <a:p>
            <a:pPr marL="0" marR="0" algn="just">
              <a:buNone/>
            </a:pPr>
            <a:r>
              <a:rPr lang="ru-RU" sz="12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© А.Н. </a:t>
            </a:r>
            <a:r>
              <a:rPr lang="ru-RU" sz="1200" kern="100" dirty="0" err="1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Биткеева</a:t>
            </a:r>
            <a:endParaRPr lang="ru-RU" sz="1200" kern="100" dirty="0"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15646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4B2F1D-EA64-2F3F-1F56-88DCD22800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92D4464-65FD-DF4B-0BF1-F3E83EA11B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50800"/>
            <a:ext cx="12192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46969F5-4C7E-015C-B4E2-C34B6597AE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74268" y="2327819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F9CBB2D-0312-74E0-8444-8C151026CD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9402" y="935847"/>
            <a:ext cx="1098796" cy="109879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F937124-04A0-E0A3-13F8-F7DC41F52F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41450" y="623256"/>
            <a:ext cx="8816631" cy="62347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2D2C4F4-F2E0-6816-401A-A5E1E0BBD2F4}"/>
              </a:ext>
            </a:extLst>
          </p:cNvPr>
          <p:cNvSpPr txBox="1"/>
          <p:nvPr/>
        </p:nvSpPr>
        <p:spPr>
          <a:xfrm>
            <a:off x="3124574" y="203124"/>
            <a:ext cx="8774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РЕЛИГИЯ КАК СИМВОЛИЧЕСКИЙ РЕСУРС ЭТНИЧНОСТИ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66A279-AC34-D3A8-C2FF-9A48B35EA190}"/>
              </a:ext>
            </a:extLst>
          </p:cNvPr>
          <p:cNvSpPr txBox="1"/>
          <p:nvPr/>
        </p:nvSpPr>
        <p:spPr>
          <a:xfrm>
            <a:off x="10497310" y="6241703"/>
            <a:ext cx="150297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buNone/>
            </a:pPr>
            <a:r>
              <a:rPr lang="ru-RU" sz="12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© </a:t>
            </a:r>
            <a:r>
              <a:rPr lang="ru-RU" sz="1200" kern="100" dirty="0" err="1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ИЯз</a:t>
            </a:r>
            <a:r>
              <a:rPr lang="ru-RU" sz="12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РАН</a:t>
            </a:r>
          </a:p>
          <a:p>
            <a:pPr marL="0" marR="0" algn="just">
              <a:buNone/>
            </a:pPr>
            <a:r>
              <a:rPr lang="ru-RU" sz="12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© А.Н. </a:t>
            </a:r>
            <a:r>
              <a:rPr lang="ru-RU" sz="1200" kern="100" dirty="0" err="1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Биткеева</a:t>
            </a:r>
            <a:endParaRPr lang="ru-RU" sz="1200" kern="100" dirty="0"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68802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Диаграмма ответов в Формах. Вопрос: 34.  Каких религиозных убеждений Вы придерживаетесь?. Количество ответов: 119 ответов.">
            <a:extLst>
              <a:ext uri="{FF2B5EF4-FFF2-40B4-BE49-F238E27FC236}">
                <a16:creationId xmlns:a16="http://schemas.microsoft.com/office/drawing/2014/main" id="{E540F566-EEA5-E36D-C63C-E12B8D3FB8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6635" y="3636885"/>
            <a:ext cx="5691674" cy="2395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627C954-114D-9EFC-AD11-57ADEACCC0B4}"/>
              </a:ext>
            </a:extLst>
          </p:cNvPr>
          <p:cNvSpPr txBox="1"/>
          <p:nvPr/>
        </p:nvSpPr>
        <p:spPr>
          <a:xfrm>
            <a:off x="1523625" y="3059886"/>
            <a:ext cx="2446953" cy="392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якуты</a:t>
            </a:r>
            <a:endParaRPr lang="ru-RU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Диаграмма ответов в Формах. Вопрос: 52. Каких религиозных убеждений Вы придерживаетесь?. Количество ответов: 165 ответов.">
            <a:extLst>
              <a:ext uri="{FF2B5EF4-FFF2-40B4-BE49-F238E27FC236}">
                <a16:creationId xmlns:a16="http://schemas.microsoft.com/office/drawing/2014/main" id="{8C1D0EC1-B702-0564-DF00-5238CDCE99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14" y="411551"/>
            <a:ext cx="6460060" cy="2717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4E5B59E-2194-378F-C9DD-AAC83D10A9BC}"/>
              </a:ext>
            </a:extLst>
          </p:cNvPr>
          <p:cNvSpPr txBox="1"/>
          <p:nvPr/>
        </p:nvSpPr>
        <p:spPr>
          <a:xfrm>
            <a:off x="7864965" y="6032131"/>
            <a:ext cx="2446953" cy="392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Карелы </a:t>
            </a:r>
            <a:endParaRPr lang="ru-RU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Диаграмма ответов в Формах. Вопрос: 34. Каких религиозных убеждений Вы придерживаетесь?. Количество ответов: 469 ответов.">
            <a:extLst>
              <a:ext uri="{FF2B5EF4-FFF2-40B4-BE49-F238E27FC236}">
                <a16:creationId xmlns:a16="http://schemas.microsoft.com/office/drawing/2014/main" id="{91A53E2B-3A4B-37E6-CDAC-C77FA3C06F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756" y="3579943"/>
            <a:ext cx="6460060" cy="2717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057D966-AAC3-D173-D2F9-AA8D336218CE}"/>
              </a:ext>
            </a:extLst>
          </p:cNvPr>
          <p:cNvSpPr txBox="1"/>
          <p:nvPr/>
        </p:nvSpPr>
        <p:spPr>
          <a:xfrm>
            <a:off x="1523625" y="6101214"/>
            <a:ext cx="2446953" cy="392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Чеченцы</a:t>
            </a:r>
            <a:endParaRPr lang="ru-RU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image5.png">
            <a:extLst>
              <a:ext uri="{FF2B5EF4-FFF2-40B4-BE49-F238E27FC236}">
                <a16:creationId xmlns:a16="http://schemas.microsoft.com/office/drawing/2014/main" id="{6E266B14-35A5-434A-C544-69914D22EA8B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6961802" y="389707"/>
            <a:ext cx="4363571" cy="3039293"/>
          </a:xfrm>
          <a:prstGeom prst="rect">
            <a:avLst/>
          </a:prstGeom>
          <a:ln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177A8BB-ABF3-84E7-5195-3C65CF7F70DF}"/>
              </a:ext>
            </a:extLst>
          </p:cNvPr>
          <p:cNvSpPr txBox="1"/>
          <p:nvPr/>
        </p:nvSpPr>
        <p:spPr>
          <a:xfrm>
            <a:off x="8370794" y="3333870"/>
            <a:ext cx="2446953" cy="392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калмыки</a:t>
            </a:r>
            <a:endParaRPr lang="ru-RU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645406F-4EF3-5E9A-0221-ACFFB17AF90E}"/>
              </a:ext>
            </a:extLst>
          </p:cNvPr>
          <p:cNvSpPr txBox="1"/>
          <p:nvPr/>
        </p:nvSpPr>
        <p:spPr>
          <a:xfrm>
            <a:off x="9959783" y="6240016"/>
            <a:ext cx="150297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buNone/>
            </a:pPr>
            <a:r>
              <a:rPr lang="ru-RU" sz="12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© </a:t>
            </a:r>
            <a:r>
              <a:rPr lang="ru-RU" sz="1200" kern="100" dirty="0" err="1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ИЯз</a:t>
            </a:r>
            <a:r>
              <a:rPr lang="ru-RU" sz="12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РАН</a:t>
            </a:r>
          </a:p>
          <a:p>
            <a:pPr marL="0" marR="0" algn="just">
              <a:buNone/>
            </a:pPr>
            <a:r>
              <a:rPr lang="ru-RU" sz="12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© А.Н. </a:t>
            </a:r>
            <a:r>
              <a:rPr lang="ru-RU" sz="1200" kern="100" dirty="0" err="1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Биткеева</a:t>
            </a:r>
            <a:endParaRPr lang="ru-RU" sz="1200" kern="100" dirty="0"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88042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Диаграмма ответов в Формах. Вопрос: 24. Кем Вы себя считаете прежде всего?. Количество ответов: 120 ответов.">
            <a:extLst>
              <a:ext uri="{FF2B5EF4-FFF2-40B4-BE49-F238E27FC236}">
                <a16:creationId xmlns:a16="http://schemas.microsoft.com/office/drawing/2014/main" id="{42CF866E-7E50-E1EC-9BE7-C7B0A2DE69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4867" y="4033006"/>
            <a:ext cx="4859190" cy="2044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CD82A84-416F-3969-A8C2-0309A85C1CE0}"/>
              </a:ext>
            </a:extLst>
          </p:cNvPr>
          <p:cNvSpPr txBox="1"/>
          <p:nvPr/>
        </p:nvSpPr>
        <p:spPr>
          <a:xfrm>
            <a:off x="7776105" y="6141548"/>
            <a:ext cx="2446953" cy="392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Карелы </a:t>
            </a:r>
            <a:endParaRPr lang="ru-RU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7E370F4-4141-CC73-0812-0E1777707505}"/>
              </a:ext>
            </a:extLst>
          </p:cNvPr>
          <p:cNvSpPr txBox="1"/>
          <p:nvPr/>
        </p:nvSpPr>
        <p:spPr>
          <a:xfrm>
            <a:off x="2750199" y="411053"/>
            <a:ext cx="7989336" cy="392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800"/>
              </a:spcAft>
            </a:pPr>
            <a:r>
              <a:rPr lang="ru-RU" sz="1800" b="1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РОЛЬ, МЕСТО И САМОЧУВСТВИЕ ЭТНОСА</a:t>
            </a:r>
            <a:endParaRPr lang="ru-RU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Диаграмма ответов в Формах. Вопрос: 62. Кем Вы себя считаете прежде всего? . Количество ответов: 165 ответов.">
            <a:extLst>
              <a:ext uri="{FF2B5EF4-FFF2-40B4-BE49-F238E27FC236}">
                <a16:creationId xmlns:a16="http://schemas.microsoft.com/office/drawing/2014/main" id="{07979B66-CCAC-1914-E7C2-5B0A3E3B5C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705" y="1024188"/>
            <a:ext cx="5716169" cy="2404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C1B514B-5654-10B1-3369-625D228E2993}"/>
              </a:ext>
            </a:extLst>
          </p:cNvPr>
          <p:cNvSpPr txBox="1"/>
          <p:nvPr/>
        </p:nvSpPr>
        <p:spPr>
          <a:xfrm>
            <a:off x="8292582" y="3388749"/>
            <a:ext cx="2446953" cy="392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калмыки</a:t>
            </a:r>
            <a:endParaRPr lang="ru-RU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Диаграмма ответов в Формах. Вопрос: 24. Кем Вы себя считаете прежде всего?. Количество ответов: 469 ответов.">
            <a:extLst>
              <a:ext uri="{FF2B5EF4-FFF2-40B4-BE49-F238E27FC236}">
                <a16:creationId xmlns:a16="http://schemas.microsoft.com/office/drawing/2014/main" id="{19A71A61-5F39-0DA2-3953-BA206354B5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916" y="4037587"/>
            <a:ext cx="5468126" cy="2300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E338E0D-B315-B66F-70FE-05070D7C1D26}"/>
              </a:ext>
            </a:extLst>
          </p:cNvPr>
          <p:cNvSpPr txBox="1"/>
          <p:nvPr/>
        </p:nvSpPr>
        <p:spPr>
          <a:xfrm>
            <a:off x="1857570" y="6053954"/>
            <a:ext cx="2446953" cy="392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чеченцы</a:t>
            </a:r>
            <a:endParaRPr lang="ru-RU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image6.png" descr="Диаграмма ответов в Формах. Вопрос: 21. Кем Вы себя считаете, прежде всего?. Количество ответов: 210 ответов.">
            <a:extLst>
              <a:ext uri="{FF2B5EF4-FFF2-40B4-BE49-F238E27FC236}">
                <a16:creationId xmlns:a16="http://schemas.microsoft.com/office/drawing/2014/main" id="{A38A72B5-BD08-64F8-61CB-C706A1BDD6A6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6604083" y="932612"/>
            <a:ext cx="5587917" cy="2587962"/>
          </a:xfrm>
          <a:prstGeom prst="rect">
            <a:avLst/>
          </a:prstGeom>
          <a:ln/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1A480D9-2E1B-CB82-4ED8-E8C1B1B07BD5}"/>
              </a:ext>
            </a:extLst>
          </p:cNvPr>
          <p:cNvSpPr txBox="1"/>
          <p:nvPr/>
        </p:nvSpPr>
        <p:spPr>
          <a:xfrm>
            <a:off x="1334426" y="3581400"/>
            <a:ext cx="2446953" cy="392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якуты</a:t>
            </a:r>
            <a:endParaRPr lang="ru-RU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C9E012-B0AF-9E73-71AF-73800AA840CA}"/>
              </a:ext>
            </a:extLst>
          </p:cNvPr>
          <p:cNvSpPr txBox="1"/>
          <p:nvPr/>
        </p:nvSpPr>
        <p:spPr>
          <a:xfrm>
            <a:off x="9828403" y="6298209"/>
            <a:ext cx="150297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buNone/>
            </a:pPr>
            <a:r>
              <a:rPr lang="ru-RU" sz="12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© </a:t>
            </a:r>
            <a:r>
              <a:rPr lang="ru-RU" sz="1200" kern="100" dirty="0" err="1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ИЯз</a:t>
            </a:r>
            <a:r>
              <a:rPr lang="ru-RU" sz="12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РАН</a:t>
            </a:r>
          </a:p>
          <a:p>
            <a:pPr marL="0" marR="0" algn="just">
              <a:buNone/>
            </a:pPr>
            <a:r>
              <a:rPr lang="ru-RU" sz="12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© А.Н. </a:t>
            </a:r>
            <a:r>
              <a:rPr lang="ru-RU" sz="1200" kern="100" dirty="0" err="1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Биткеева</a:t>
            </a:r>
            <a:endParaRPr lang="ru-RU" sz="1200" kern="100" dirty="0"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47392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79EE79-5B62-171E-670F-847F2ECCF0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dmin\AppData\Local\Microsoft\Windows\INetCache\Content.MSO\FCD26D71.tmp">
            <a:extLst>
              <a:ext uri="{FF2B5EF4-FFF2-40B4-BE49-F238E27FC236}">
                <a16:creationId xmlns:a16="http://schemas.microsoft.com/office/drawing/2014/main" id="{D9AFC490-2AB2-5C1E-0BE8-4384A5CB18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760" y="65774"/>
            <a:ext cx="6753276" cy="321024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1AF7878-28A6-70A4-74C4-686A62FB78A4}"/>
              </a:ext>
            </a:extLst>
          </p:cNvPr>
          <p:cNvSpPr txBox="1"/>
          <p:nvPr/>
        </p:nvSpPr>
        <p:spPr>
          <a:xfrm>
            <a:off x="2701623" y="2959515"/>
            <a:ext cx="2446953" cy="392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тувинцы</a:t>
            </a:r>
            <a:endParaRPr lang="ru-RU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C:\Users\Admin\AppData\Local\Microsoft\Windows\INetCache\Content.MSO\6D80DF8F.tmp">
            <a:extLst>
              <a:ext uri="{FF2B5EF4-FFF2-40B4-BE49-F238E27FC236}">
                <a16:creationId xmlns:a16="http://schemas.microsoft.com/office/drawing/2014/main" id="{896F885B-0902-F4D0-1390-C09CBDF54E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760" y="3429000"/>
            <a:ext cx="5663882" cy="269178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08CB80D-6BD9-DCC5-F934-1827C2829521}"/>
              </a:ext>
            </a:extLst>
          </p:cNvPr>
          <p:cNvSpPr txBox="1"/>
          <p:nvPr/>
        </p:nvSpPr>
        <p:spPr>
          <a:xfrm>
            <a:off x="1791844" y="6120782"/>
            <a:ext cx="2446953" cy="392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калмыки</a:t>
            </a:r>
            <a:endParaRPr lang="ru-RU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04052D7-7538-E988-C6B7-0FED19D66AAC}"/>
              </a:ext>
            </a:extLst>
          </p:cNvPr>
          <p:cNvSpPr txBox="1"/>
          <p:nvPr/>
        </p:nvSpPr>
        <p:spPr>
          <a:xfrm>
            <a:off x="9233338" y="6086445"/>
            <a:ext cx="168814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buNone/>
            </a:pPr>
            <a:r>
              <a:rPr lang="ru-RU" sz="12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© </a:t>
            </a:r>
            <a:r>
              <a:rPr lang="ru-RU" sz="1200" kern="100" dirty="0" err="1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ИЯз</a:t>
            </a:r>
            <a:r>
              <a:rPr lang="ru-RU" sz="12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РАН</a:t>
            </a:r>
          </a:p>
          <a:p>
            <a:pPr marL="0" marR="0" algn="just">
              <a:buNone/>
            </a:pPr>
            <a:r>
              <a:rPr lang="ru-RU" sz="12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© А.Н. </a:t>
            </a:r>
            <a:r>
              <a:rPr lang="ru-RU" sz="1200" kern="100" dirty="0" err="1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Биткеева</a:t>
            </a:r>
            <a:endParaRPr lang="ru-RU" sz="1200" kern="100" dirty="0"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63698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8ABCFF3-60DE-28D2-3884-C769E701BC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1D8888E-EB8D-DBF4-ACD6-BF1024723CA2}"/>
              </a:ext>
            </a:extLst>
          </p:cNvPr>
          <p:cNvSpPr txBox="1"/>
          <p:nvPr/>
        </p:nvSpPr>
        <p:spPr>
          <a:xfrm>
            <a:off x="483254" y="1238047"/>
            <a:ext cx="4711513" cy="4944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just">
              <a:lnSpc>
                <a:spcPct val="115000"/>
              </a:lnSpc>
              <a:spcAft>
                <a:spcPts val="800"/>
              </a:spcAft>
            </a:pPr>
            <a:r>
              <a:rPr lang="ru-RU" sz="1800" b="1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1. Политические, правовые инструменты поддерживающие этничность</a:t>
            </a:r>
            <a:r>
              <a:rPr lang="ru-RU" b="1" kern="100" dirty="0"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:</a:t>
            </a:r>
          </a:p>
          <a:p>
            <a:pPr marL="285750" marR="0" lvl="0" indent="-285750" algn="just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Национальная политика государства – программы поддержки культур, языков. </a:t>
            </a:r>
          </a:p>
          <a:p>
            <a:pPr marL="285750" marR="0" lvl="0" indent="-285750" algn="just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Предоставление регионам и конкретно народам формальные рычаги влияния (собственные парламенты, законы). </a:t>
            </a:r>
          </a:p>
          <a:p>
            <a:pPr marL="285750" marR="0" lvl="0" indent="-285750" algn="just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Этнополитическая мобилизация – активизация групп вокруг этнических лозунгов (например, движение за права коренных народов Севера). </a:t>
            </a:r>
          </a:p>
          <a:p>
            <a:pPr marL="285750" marR="0" lvl="0" indent="-285750" algn="just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Этнические элиты – используют этничность для укрепления власти или перераспределения ресурсов.</a:t>
            </a:r>
            <a:endParaRPr lang="ru-RU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EA276EA-C7AD-3793-62FF-B27C21D764E3}"/>
              </a:ext>
            </a:extLst>
          </p:cNvPr>
          <p:cNvSpPr txBox="1"/>
          <p:nvPr/>
        </p:nvSpPr>
        <p:spPr>
          <a:xfrm>
            <a:off x="5757694" y="1449556"/>
            <a:ext cx="5745255" cy="43914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b="1" kern="100" dirty="0"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2. Историческая политика =политика памяти</a:t>
            </a:r>
            <a:endParaRPr lang="ru-RU" sz="1600" b="1" kern="100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dirty="0"/>
              <a:t>	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Коммеморативная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практика, набор приёмов, с помощью которых отдельные политические силы стремятся утвердить определенные интерпретации исторических событий как доминирующие.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Механизм сохранения этнокультурного многообразия через стимулирование обсуждения исторического наследия и актуализации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коммеморативных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практик, этап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нациестроительства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любого народа. </a:t>
            </a:r>
          </a:p>
          <a:p>
            <a:pPr algn="just"/>
            <a:r>
              <a:rPr lang="ru-RU" dirty="0"/>
              <a:t>	Этническая</a:t>
            </a:r>
            <a:r>
              <a:rPr lang="ru-RU" i="1" dirty="0"/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идентичность — в основе исторической памяти, а идентификация является одной из основных функций коллективной исторической памяти. 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89B383-7813-22D5-965B-3CCE4A34B3C6}"/>
              </a:ext>
            </a:extLst>
          </p:cNvPr>
          <p:cNvSpPr txBox="1"/>
          <p:nvPr/>
        </p:nvSpPr>
        <p:spPr>
          <a:xfrm>
            <a:off x="2757552" y="364037"/>
            <a:ext cx="6094878" cy="392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9580" marR="0" algn="just"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1800" b="1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ПОЛИТИЧЕСКИЙ РЕСУРС ЭТНИЧНОСТИ</a:t>
            </a:r>
            <a:endParaRPr lang="ru-RU" sz="1800" b="1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2CE0BB1-F29C-BA97-DF31-319D2CF879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5834" y="560533"/>
            <a:ext cx="1098796" cy="109879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DBEFBCE-784A-B22E-8519-44704EAF1C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46358" y="757030"/>
            <a:ext cx="876411" cy="883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0547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F6EB5C29-12A5-DD22-3342-AD26BADD065A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17896BA-AAD6-BBA3-B2CD-CD06298CA367}"/>
              </a:ext>
            </a:extLst>
          </p:cNvPr>
          <p:cNvSpPr/>
          <p:nvPr/>
        </p:nvSpPr>
        <p:spPr bwMode="auto">
          <a:xfrm>
            <a:off x="-114307" y="-351677"/>
            <a:ext cx="12192000" cy="6858000"/>
          </a:xfrm>
          <a:prstGeom prst="rect">
            <a:avLst/>
          </a:prstGeom>
          <a:solidFill>
            <a:schemeClr val="tx2">
              <a:lumMod val="50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ru-RU" dirty="0"/>
          </a:p>
        </p:txBody>
      </p:sp>
      <p:sp>
        <p:nvSpPr>
          <p:cNvPr id="18" name="Title 17">
            <a:extLst>
              <a:ext uri="{FF2B5EF4-FFF2-40B4-BE49-F238E27FC236}">
                <a16:creationId xmlns:a16="http://schemas.microsoft.com/office/drawing/2014/main" id="{F7F5B877-171E-77DB-2449-2558C87C76C0}"/>
              </a:ext>
            </a:extLst>
          </p:cNvPr>
          <p:cNvSpPr>
            <a:spLocks noGrp="1"/>
          </p:cNvSpPr>
          <p:nvPr>
            <p:ph type="title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ЭТНИЧНОСТЬ</a:t>
            </a:r>
            <a:b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kern="100" dirty="0"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социальный конструкт,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формируется из комплекса  культурных различий, общей истории, подтверждающие общность </a:t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солидарность группы.</a:t>
            </a:r>
            <a:endParaRPr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B285207-E49E-1DB7-9C85-E0369D6FD5C7}"/>
              </a:ext>
            </a:extLst>
          </p:cNvPr>
          <p:cNvSpPr/>
          <p:nvPr/>
        </p:nvSpPr>
        <p:spPr bwMode="auto">
          <a:xfrm>
            <a:off x="0" y="3224747"/>
            <a:ext cx="12192000" cy="2925654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Демографическая мощность этноса.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Язык.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Традиции, обычаи, религия. 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Роль, место и самочувствие этноса в 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социально-профессиональной 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структуре социума.</a:t>
            </a:r>
          </a:p>
        </p:txBody>
      </p:sp>
      <p:sp>
        <p:nvSpPr>
          <p:cNvPr id="11" name="Title 47">
            <a:extLst>
              <a:ext uri="{FF2B5EF4-FFF2-40B4-BE49-F238E27FC236}">
                <a16:creationId xmlns:a16="http://schemas.microsoft.com/office/drawing/2014/main" id="{BD5FA7CC-8DF6-FFC7-36AE-197BFD5203CC}"/>
              </a:ext>
            </a:extLst>
          </p:cNvPr>
          <p:cNvSpPr txBox="1"/>
          <p:nvPr/>
        </p:nvSpPr>
        <p:spPr bwMode="auto">
          <a:xfrm>
            <a:off x="255501" y="2503825"/>
            <a:ext cx="3048104" cy="46389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ru-RU" sz="2600" b="1" dirty="0">
                <a:solidFill>
                  <a:schemeClr val="bg2"/>
                </a:solidFill>
                <a:latin typeface="Times New Roman" panose="02020603050405020304" pitchFamily="18" charset="0"/>
                <a:ea typeface="Lato Black"/>
                <a:cs typeface="Times New Roman" panose="02020603050405020304" pitchFamily="18" charset="0"/>
              </a:rPr>
              <a:t>Символический ресурс</a:t>
            </a:r>
            <a:endParaRPr lang="id-ID" sz="2600" b="1" dirty="0">
              <a:solidFill>
                <a:schemeClr val="bg2"/>
              </a:solidFill>
              <a:latin typeface="Times New Roman" panose="02020603050405020304" pitchFamily="18" charset="0"/>
              <a:ea typeface="Lato Black"/>
              <a:cs typeface="Times New Roman" panose="02020603050405020304" pitchFamily="18" charset="0"/>
            </a:endParaRPr>
          </a:p>
        </p:txBody>
      </p:sp>
      <p:sp>
        <p:nvSpPr>
          <p:cNvPr id="13" name="Title 47">
            <a:extLst>
              <a:ext uri="{FF2B5EF4-FFF2-40B4-BE49-F238E27FC236}">
                <a16:creationId xmlns:a16="http://schemas.microsoft.com/office/drawing/2014/main" id="{7F11E1AF-B017-D5F5-38F6-9D49F1129947}"/>
              </a:ext>
            </a:extLst>
          </p:cNvPr>
          <p:cNvSpPr txBox="1"/>
          <p:nvPr/>
        </p:nvSpPr>
        <p:spPr bwMode="auto">
          <a:xfrm>
            <a:off x="4457702" y="3197836"/>
            <a:ext cx="4202206" cy="483757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defRPr/>
            </a:pPr>
            <a:endParaRPr lang="ru-RU" sz="2600" b="1" dirty="0">
              <a:solidFill>
                <a:schemeClr val="bg2"/>
              </a:solidFill>
              <a:latin typeface="Times New Roman" panose="02020603050405020304" pitchFamily="18" charset="0"/>
              <a:ea typeface="Lato Black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  <a:defRPr/>
            </a:pPr>
            <a:endParaRPr lang="ru-RU" sz="2600" b="1" dirty="0">
              <a:solidFill>
                <a:schemeClr val="bg2"/>
              </a:solidFill>
              <a:latin typeface="Times New Roman" panose="02020603050405020304" pitchFamily="18" charset="0"/>
              <a:ea typeface="Lato Black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  <a:defRPr/>
            </a:pPr>
            <a:r>
              <a:rPr lang="ru-RU" sz="2600" b="1" dirty="0">
                <a:solidFill>
                  <a:schemeClr val="bg2"/>
                </a:solidFill>
                <a:latin typeface="Times New Roman" panose="02020603050405020304" pitchFamily="18" charset="0"/>
                <a:ea typeface="Lato Black"/>
                <a:cs typeface="Times New Roman" panose="02020603050405020304" pitchFamily="18" charset="0"/>
              </a:rPr>
              <a:t>Политический ресурс</a:t>
            </a:r>
          </a:p>
          <a:p>
            <a:pPr lvl="0"/>
            <a:endParaRPr lang="ru-RU" sz="2800" dirty="0">
              <a:solidFill>
                <a:schemeClr val="bg1"/>
              </a:solidFill>
            </a:endParaRPr>
          </a:p>
          <a:p>
            <a:pPr lvl="0"/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Политические, правовые инструменты поддерживающие этничность.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Политика памяти.</a:t>
            </a:r>
          </a:p>
          <a:p>
            <a:pPr algn="ctr">
              <a:lnSpc>
                <a:spcPct val="100000"/>
              </a:lnSpc>
              <a:defRPr/>
            </a:pPr>
            <a:endParaRPr lang="ru-RU" sz="2600" dirty="0">
              <a:solidFill>
                <a:schemeClr val="bg2"/>
              </a:solidFill>
              <a:latin typeface="Times New Roman" panose="02020603050405020304" pitchFamily="18" charset="0"/>
              <a:ea typeface="Lato Black"/>
              <a:cs typeface="Times New Roman" panose="02020603050405020304" pitchFamily="18" charset="0"/>
            </a:endParaRPr>
          </a:p>
        </p:txBody>
      </p:sp>
      <p:sp>
        <p:nvSpPr>
          <p:cNvPr id="15" name="Title 47">
            <a:extLst>
              <a:ext uri="{FF2B5EF4-FFF2-40B4-BE49-F238E27FC236}">
                <a16:creationId xmlns:a16="http://schemas.microsoft.com/office/drawing/2014/main" id="{BE234C94-9FFD-62C7-10C1-809084916E4F}"/>
              </a:ext>
            </a:extLst>
          </p:cNvPr>
          <p:cNvSpPr txBox="1"/>
          <p:nvPr/>
        </p:nvSpPr>
        <p:spPr bwMode="auto">
          <a:xfrm>
            <a:off x="8499028" y="3476558"/>
            <a:ext cx="3578665" cy="46389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ru-RU" sz="2600" b="1" dirty="0">
                <a:solidFill>
                  <a:schemeClr val="bg2"/>
                </a:solidFill>
                <a:latin typeface="Times New Roman" panose="02020603050405020304" pitchFamily="18" charset="0"/>
                <a:ea typeface="Lato Black"/>
                <a:cs typeface="Times New Roman" panose="02020603050405020304" pitchFamily="18" charset="0"/>
              </a:rPr>
              <a:t>Экономический ресурс</a:t>
            </a:r>
          </a:p>
          <a:p>
            <a:pPr algn="ctr">
              <a:lnSpc>
                <a:spcPct val="100000"/>
              </a:lnSpc>
              <a:defRPr/>
            </a:pPr>
            <a:endParaRPr lang="ru-RU" sz="2000" dirty="0">
              <a:solidFill>
                <a:schemeClr val="bg1"/>
              </a:solidFill>
            </a:endParaRPr>
          </a:p>
          <a:p>
            <a:pPr algn="ctr">
              <a:lnSpc>
                <a:spcPct val="100000"/>
              </a:lnSpc>
              <a:defRPr/>
            </a:pPr>
            <a:endParaRPr lang="ru-RU" sz="2000" dirty="0">
              <a:solidFill>
                <a:schemeClr val="bg1"/>
              </a:solidFill>
            </a:endParaRPr>
          </a:p>
          <a:p>
            <a:pPr marL="342900" indent="-342900" algn="just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этническое предпринимательство (этнотуризм, </a:t>
            </a:r>
            <a:r>
              <a:rPr lang="ru-RU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этнобрендинг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др.). </a:t>
            </a:r>
          </a:p>
          <a:p>
            <a:pPr algn="ctr">
              <a:lnSpc>
                <a:spcPct val="100000"/>
              </a:lnSpc>
              <a:defRPr/>
            </a:pPr>
            <a:endParaRPr lang="id-ID" sz="2600" b="1" dirty="0">
              <a:solidFill>
                <a:schemeClr val="bg2"/>
              </a:solidFill>
              <a:latin typeface="Times New Roman" panose="02020603050405020304" pitchFamily="18" charset="0"/>
              <a:ea typeface="Lato Blac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6099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876125-321D-0C67-3CA7-5FD785223D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5DD80BD-2238-3D86-32CF-B392017B2F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5310"/>
            <a:ext cx="12192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8CF8138-EE89-2FE2-A43C-9A650B68BD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307947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7ADDE49-C261-590F-EAA4-7B43300E42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29023"/>
            <a:ext cx="1098796" cy="109879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1A28F1D-4C0B-7834-1B99-00DD65B56037}"/>
              </a:ext>
            </a:extLst>
          </p:cNvPr>
          <p:cNvSpPr txBox="1"/>
          <p:nvPr/>
        </p:nvSpPr>
        <p:spPr>
          <a:xfrm>
            <a:off x="547746" y="1229023"/>
            <a:ext cx="10098740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800" b="1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Этнических сюжеты исторической политики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Поиск «золотого века» в истории народа.</a:t>
            </a:r>
          </a:p>
          <a:p>
            <a:pPr algn="just"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Выявление связи истории народа с древними цивилизациями и культурами. </a:t>
            </a:r>
          </a:p>
          <a:p>
            <a:pPr algn="just"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Поиск и обоснование территории зарождения и исторически обусловленной принадлежности территорий этносу. 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Сакрализация страданий народа (наличием коллективной травмы в историческом опыте народа, в частности, потерей своей независимости или государственности и т.д.). 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Этническая эксклюзивность.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пантеона национальных героев.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образа внешнего врага народа.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Стремление придать географическим и социальным объектам этнически ориентированное наименование).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53563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Диаграмма ответов в Формах. Вопрос: 46. Как Вы, Ваши друзья и коллеги оценивают будущее и перспективы карельского языка?. Количество ответов: 120 ответов.">
            <a:extLst>
              <a:ext uri="{FF2B5EF4-FFF2-40B4-BE49-F238E27FC236}">
                <a16:creationId xmlns:a16="http://schemas.microsoft.com/office/drawing/2014/main" id="{B04A5808-D529-E3E7-A809-CFFD97952F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0521" y="3429000"/>
            <a:ext cx="5177105" cy="2178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Диаграмма ответов в Формах. Вопрос: 65. Как Вы, Ваши друзья и коллеги оценивают будущее и перспективы родного языка?. Количество ответов: 165 ответов.">
            <a:extLst>
              <a:ext uri="{FF2B5EF4-FFF2-40B4-BE49-F238E27FC236}">
                <a16:creationId xmlns:a16="http://schemas.microsoft.com/office/drawing/2014/main" id="{BD3EB6B9-E720-51F8-FD68-2BB490DE7E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81279"/>
            <a:ext cx="5682343" cy="2390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8FDBF8D-D923-3382-3A13-04C1E8DC0E0D}"/>
              </a:ext>
            </a:extLst>
          </p:cNvPr>
          <p:cNvSpPr txBox="1"/>
          <p:nvPr/>
        </p:nvSpPr>
        <p:spPr>
          <a:xfrm>
            <a:off x="1639855" y="2737104"/>
            <a:ext cx="2446953" cy="392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калмыки</a:t>
            </a:r>
            <a:endParaRPr lang="ru-RU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174221A-1E13-F270-DEAB-5D53D550CE5F}"/>
              </a:ext>
            </a:extLst>
          </p:cNvPr>
          <p:cNvSpPr txBox="1"/>
          <p:nvPr/>
        </p:nvSpPr>
        <p:spPr>
          <a:xfrm>
            <a:off x="8245929" y="5607698"/>
            <a:ext cx="2446953" cy="392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карелы</a:t>
            </a:r>
            <a:endParaRPr lang="ru-RU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Диаграмма ответов в Формах. Вопрос: 46. Как Вы, Ваши друзья и коллеги оценивают будущее и перспективы чеченского языка?. Количество ответов: 469 ответов.">
            <a:extLst>
              <a:ext uri="{FF2B5EF4-FFF2-40B4-BE49-F238E27FC236}">
                <a16:creationId xmlns:a16="http://schemas.microsoft.com/office/drawing/2014/main" id="{F9039FA3-F054-F853-A35C-BA7CDFD4D5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524866"/>
            <a:ext cx="5178706" cy="2178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D40F2F6-D7E7-A551-E88E-3CF5000CB039}"/>
              </a:ext>
            </a:extLst>
          </p:cNvPr>
          <p:cNvSpPr txBox="1"/>
          <p:nvPr/>
        </p:nvSpPr>
        <p:spPr>
          <a:xfrm>
            <a:off x="2127876" y="5804194"/>
            <a:ext cx="2446953" cy="392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чеченцы</a:t>
            </a:r>
            <a:endParaRPr lang="ru-RU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CF13A8-5FCF-83E6-F35F-C8855011A07A}"/>
              </a:ext>
            </a:extLst>
          </p:cNvPr>
          <p:cNvSpPr txBox="1"/>
          <p:nvPr/>
        </p:nvSpPr>
        <p:spPr>
          <a:xfrm>
            <a:off x="2893267" y="-16263"/>
            <a:ext cx="6094878" cy="4580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800" b="1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ПЕРСПЕКТИВЫ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E5F92E-6FE8-0F1A-1112-D7B3ED17E292}"/>
              </a:ext>
            </a:extLst>
          </p:cNvPr>
          <p:cNvSpPr txBox="1"/>
          <p:nvPr/>
        </p:nvSpPr>
        <p:spPr>
          <a:xfrm>
            <a:off x="9828403" y="6298209"/>
            <a:ext cx="150297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buNone/>
            </a:pPr>
            <a:r>
              <a:rPr lang="ru-RU" sz="12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© </a:t>
            </a:r>
            <a:r>
              <a:rPr lang="ru-RU" sz="1200" kern="100" dirty="0" err="1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ИЯз</a:t>
            </a:r>
            <a:r>
              <a:rPr lang="ru-RU" sz="12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РАН</a:t>
            </a:r>
          </a:p>
          <a:p>
            <a:pPr marL="0" marR="0" algn="just">
              <a:buNone/>
            </a:pPr>
            <a:r>
              <a:rPr lang="ru-RU" sz="12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© А.Н. </a:t>
            </a:r>
            <a:r>
              <a:rPr lang="ru-RU" sz="1200" kern="100" dirty="0" err="1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Биткеева</a:t>
            </a:r>
            <a:endParaRPr lang="ru-RU" sz="1200" kern="100" dirty="0"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01702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Диаграмма ответов в Формах. Вопрос: 47. Карельский язык сохранится благодаря: . Количество ответов: 120 ответов.">
            <a:extLst>
              <a:ext uri="{FF2B5EF4-FFF2-40B4-BE49-F238E27FC236}">
                <a16:creationId xmlns:a16="http://schemas.microsoft.com/office/drawing/2014/main" id="{B685B38D-EC2B-0796-A68E-3E111C91BB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4582" y="614323"/>
            <a:ext cx="6052457" cy="2547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BE6265E-D2A3-F95B-F7DB-9ED1BD541D50}"/>
              </a:ext>
            </a:extLst>
          </p:cNvPr>
          <p:cNvSpPr txBox="1"/>
          <p:nvPr/>
        </p:nvSpPr>
        <p:spPr>
          <a:xfrm>
            <a:off x="7935113" y="3411845"/>
            <a:ext cx="2446953" cy="392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800"/>
              </a:spcAft>
            </a:pPr>
            <a:r>
              <a:rPr lang="ru-RU" kern="100" dirty="0"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карелы</a:t>
            </a:r>
            <a:endParaRPr lang="ru-RU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Диаграмма ответов в Формах. Вопрос: 67. Язык сохранится благодаря:. Количество ответов: 165 ответов.">
            <a:extLst>
              <a:ext uri="{FF2B5EF4-FFF2-40B4-BE49-F238E27FC236}">
                <a16:creationId xmlns:a16="http://schemas.microsoft.com/office/drawing/2014/main" id="{BF402111-B745-6674-5DAE-A23DE42886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158" y="196497"/>
            <a:ext cx="5498842" cy="3215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25488C3-517C-30FE-172A-115B0C8F4D01}"/>
              </a:ext>
            </a:extLst>
          </p:cNvPr>
          <p:cNvSpPr txBox="1"/>
          <p:nvPr/>
        </p:nvSpPr>
        <p:spPr>
          <a:xfrm>
            <a:off x="1365766" y="3249659"/>
            <a:ext cx="2446953" cy="392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800"/>
              </a:spcAft>
            </a:pPr>
            <a:r>
              <a:rPr lang="ru-RU" kern="100" dirty="0"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калмыки</a:t>
            </a:r>
            <a:endParaRPr lang="ru-RU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Picture 2" descr="Диаграмма ответов в Формах. Вопрос: 47. Чеченский язык сохранится благодаря: . Количество ответов: 469 ответов.">
            <a:extLst>
              <a:ext uri="{FF2B5EF4-FFF2-40B4-BE49-F238E27FC236}">
                <a16:creationId xmlns:a16="http://schemas.microsoft.com/office/drawing/2014/main" id="{C4887D72-B603-4C1E-7EDE-E20F76475C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158" y="3769566"/>
            <a:ext cx="5880895" cy="2474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A3E5F32-D299-F19C-E077-E926E971F5B0}"/>
              </a:ext>
            </a:extLst>
          </p:cNvPr>
          <p:cNvSpPr txBox="1"/>
          <p:nvPr/>
        </p:nvSpPr>
        <p:spPr>
          <a:xfrm>
            <a:off x="1622360" y="6243677"/>
            <a:ext cx="2446953" cy="392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800"/>
              </a:spcAft>
            </a:pPr>
            <a:r>
              <a:rPr lang="ru-RU" kern="100" dirty="0"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чеченцы</a:t>
            </a:r>
            <a:endParaRPr lang="ru-RU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9CE7E7-82C1-60D0-0AD5-0B2C4F500257}"/>
              </a:ext>
            </a:extLst>
          </p:cNvPr>
          <p:cNvSpPr txBox="1"/>
          <p:nvPr/>
        </p:nvSpPr>
        <p:spPr>
          <a:xfrm>
            <a:off x="9828403" y="6298209"/>
            <a:ext cx="150297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buNone/>
            </a:pPr>
            <a:r>
              <a:rPr lang="ru-RU" sz="12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© </a:t>
            </a:r>
            <a:r>
              <a:rPr lang="ru-RU" sz="1200" kern="100" dirty="0" err="1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ИЯз</a:t>
            </a:r>
            <a:r>
              <a:rPr lang="ru-RU" sz="12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РАН</a:t>
            </a:r>
          </a:p>
          <a:p>
            <a:pPr marL="0" marR="0" algn="just">
              <a:buNone/>
            </a:pPr>
            <a:r>
              <a:rPr lang="ru-RU" sz="12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© А.Н. </a:t>
            </a:r>
            <a:r>
              <a:rPr lang="ru-RU" sz="1200" kern="100" dirty="0" err="1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Биткеева</a:t>
            </a:r>
            <a:endParaRPr lang="ru-RU" sz="1200" kern="100" dirty="0"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44887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Диаграмма ответов в Формах. Вопрос: 51. Какие меры по сохранению родного языка необходимо предпринять? (выберите не более 3 вариантов ответа). Количество ответов: 165 ответов.">
            <a:extLst>
              <a:ext uri="{FF2B5EF4-FFF2-40B4-BE49-F238E27FC236}">
                <a16:creationId xmlns:a16="http://schemas.microsoft.com/office/drawing/2014/main" id="{2C7F4ADB-1C60-81B4-AAB1-59E26172A2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87" y="97395"/>
            <a:ext cx="5715113" cy="4153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AA8954B-BC4D-2411-9CDD-5474AC8DDB57}"/>
              </a:ext>
            </a:extLst>
          </p:cNvPr>
          <p:cNvSpPr txBox="1"/>
          <p:nvPr/>
        </p:nvSpPr>
        <p:spPr>
          <a:xfrm>
            <a:off x="1544605" y="4138220"/>
            <a:ext cx="2446953" cy="392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800"/>
              </a:spcAft>
            </a:pPr>
            <a:r>
              <a:rPr lang="ru-RU" kern="100" dirty="0"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калмыки</a:t>
            </a:r>
            <a:endParaRPr lang="ru-RU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Диаграмма ответов в Формах. Вопрос: 38. Какие меры по сохранению  чеченского языка необходимо предпринять? (можно выбрать несколько вариантов ответа). Количество ответов: 469 ответов.">
            <a:extLst>
              <a:ext uri="{FF2B5EF4-FFF2-40B4-BE49-F238E27FC236}">
                <a16:creationId xmlns:a16="http://schemas.microsoft.com/office/drawing/2014/main" id="{B6BA267F-2A8C-6AD3-CEC2-2FC7AA4809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174220"/>
            <a:ext cx="5615586" cy="392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4345DF3-EA44-B8CB-9216-863802F1B0B2}"/>
              </a:ext>
            </a:extLst>
          </p:cNvPr>
          <p:cNvSpPr txBox="1"/>
          <p:nvPr/>
        </p:nvSpPr>
        <p:spPr>
          <a:xfrm>
            <a:off x="7444663" y="5587576"/>
            <a:ext cx="2446953" cy="392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800"/>
              </a:spcAft>
            </a:pPr>
            <a:r>
              <a:rPr lang="ru-RU" kern="100" dirty="0"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чеченцы</a:t>
            </a:r>
            <a:endParaRPr lang="ru-RU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1EB69FC-7B28-AA02-0C14-554B9D8FDDF1}"/>
              </a:ext>
            </a:extLst>
          </p:cNvPr>
          <p:cNvSpPr txBox="1"/>
          <p:nvPr/>
        </p:nvSpPr>
        <p:spPr>
          <a:xfrm>
            <a:off x="9828403" y="6298209"/>
            <a:ext cx="150297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buNone/>
            </a:pPr>
            <a:r>
              <a:rPr lang="ru-RU" sz="12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© </a:t>
            </a:r>
            <a:r>
              <a:rPr lang="ru-RU" sz="1200" kern="100" dirty="0" err="1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ИЯз</a:t>
            </a:r>
            <a:r>
              <a:rPr lang="ru-RU" sz="12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РАН</a:t>
            </a:r>
          </a:p>
          <a:p>
            <a:pPr marL="0" marR="0" algn="just">
              <a:buNone/>
            </a:pPr>
            <a:r>
              <a:rPr lang="ru-RU" sz="12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© А.Н. </a:t>
            </a:r>
            <a:r>
              <a:rPr lang="ru-RU" sz="1200" kern="100" dirty="0" err="1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Биткеева</a:t>
            </a:r>
            <a:endParaRPr lang="ru-RU" sz="1200" kern="100" dirty="0"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70203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7C1E2C-2AE5-B733-DDC5-DB008B4F0C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CE8A1B0-13D2-1F8D-1DC8-AEFF768F53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771F48A-3BF4-C92C-7024-1ADDBE27E5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307947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CA16249-299B-4185-3642-A197F50657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29023"/>
            <a:ext cx="1098796" cy="109879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26BCB6D-1E75-D8FE-DD6F-1BF6710D0D71}"/>
              </a:ext>
            </a:extLst>
          </p:cNvPr>
          <p:cNvSpPr txBox="1"/>
          <p:nvPr/>
        </p:nvSpPr>
        <p:spPr>
          <a:xfrm>
            <a:off x="547746" y="1307947"/>
            <a:ext cx="4141694" cy="4841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228600" algn="just"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1800" b="1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ПРОБЛЕМЫ И ВЫЗОВЫ</a:t>
            </a:r>
            <a:endParaRPr lang="ru-RU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Межэтнические конфликты (например, осетино-ингушский) показывают, как этничность может использоваться для разжигания розни.</a:t>
            </a:r>
            <a:endParaRPr lang="ru-RU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Инструментализация этничности – политики иногда манипулируют этническими чувствами в своих интересах.</a:t>
            </a:r>
            <a:endParaRPr lang="ru-RU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Глобализация и ассимиляция угрожают исчезновением малых языков и культур.</a:t>
            </a:r>
            <a:endParaRPr lang="ru-RU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4385094-7EA3-3541-C8CB-BB79A1E9E974}"/>
              </a:ext>
            </a:extLst>
          </p:cNvPr>
          <p:cNvSpPr txBox="1"/>
          <p:nvPr/>
        </p:nvSpPr>
        <p:spPr>
          <a:xfrm>
            <a:off x="5372039" y="2191153"/>
            <a:ext cx="6094878" cy="40945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449580" algn="just"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Этничность - это мощный ресурс, который может служить как развитию общества, так и его дестабилизации. </a:t>
            </a:r>
          </a:p>
          <a:p>
            <a:pPr marL="0" marR="0" indent="449580" algn="just"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Современные примеры показывают, что символические аспекты (язык, традиции и др.) обладают мощным политическим потенциалом (сохранение территории, лоббирование интересов). </a:t>
            </a:r>
          </a:p>
          <a:p>
            <a:pPr marL="0" marR="0" indent="449580" algn="just"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Для устойчивого развития ситуации в стране необходим баланс между поддержкой культурного многообразия и укреплени</a:t>
            </a:r>
            <a:r>
              <a:rPr lang="ru-RU" sz="1800" kern="100" dirty="0"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я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гражданской идентичности. Государственная политика должна поддерживать диалог между этносами, минимизируя риски конфликтов и способствуя гармоничному развитию всех народов России.</a:t>
            </a:r>
          </a:p>
        </p:txBody>
      </p:sp>
    </p:spTree>
    <p:extLst>
      <p:ext uri="{BB962C8B-B14F-4D97-AF65-F5344CB8AC3E}">
        <p14:creationId xmlns:p14="http://schemas.microsoft.com/office/powerpoint/2010/main" val="2568737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337142C-44C3-289E-A6AA-EE14BE5469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511456"/>
            <a:ext cx="876411" cy="88320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5A1BB21-5BF7-539D-B47E-447843CF96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432532"/>
            <a:ext cx="1098796" cy="1098796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1DB9934-8E5C-C0D5-F74E-9DFAD1E7FD84}"/>
              </a:ext>
            </a:extLst>
          </p:cNvPr>
          <p:cNvSpPr/>
          <p:nvPr/>
        </p:nvSpPr>
        <p:spPr>
          <a:xfrm>
            <a:off x="769803" y="753210"/>
            <a:ext cx="11198931" cy="5998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189" indent="457189" algn="just"/>
            <a:endParaRPr lang="ru-RU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189" indent="457189" algn="just"/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Каковы основные </a:t>
            </a:r>
            <a:r>
              <a:rPr lang="de-DE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стимулы</a:t>
            </a:r>
            <a:r>
              <a:rPr lang="de-DE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de-DE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ограничения</a:t>
            </a:r>
            <a:r>
              <a:rPr lang="de-DE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de-DE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de-DE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языков</a:t>
            </a:r>
            <a:r>
              <a:rPr lang="de-DE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РФ? </a:t>
            </a:r>
          </a:p>
          <a:p>
            <a:pPr marL="457189" indent="457189" algn="just"/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de-DE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аково</a:t>
            </a:r>
            <a:r>
              <a:rPr lang="de-DE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будущее</a:t>
            </a:r>
            <a:r>
              <a:rPr lang="de-DE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многоязычия</a:t>
            </a:r>
            <a:r>
              <a:rPr lang="de-DE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</a:t>
            </a:r>
            <a:r>
              <a:rPr lang="de-DE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многонациональной</a:t>
            </a:r>
            <a:r>
              <a:rPr lang="de-DE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стране</a:t>
            </a:r>
            <a:r>
              <a:rPr lang="de-DE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189" indent="457189" algn="just"/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189" indent="457189" algn="just"/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Анализ проводился на материале полевых исследований в:</a:t>
            </a:r>
          </a:p>
          <a:p>
            <a:pPr marL="800089" indent="-34290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Республике Тыва, </a:t>
            </a:r>
          </a:p>
          <a:p>
            <a:pPr marL="800089" indent="-34290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Республике Саха (Якутия), </a:t>
            </a:r>
          </a:p>
          <a:p>
            <a:pPr marL="800089" indent="-34290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Республике Калмыкия, </a:t>
            </a:r>
          </a:p>
          <a:p>
            <a:pPr marL="800089" indent="-34290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Республике Карелия, </a:t>
            </a:r>
          </a:p>
          <a:p>
            <a:pPr marL="800089" indent="-34290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Чеченской Республике, </a:t>
            </a:r>
          </a:p>
          <a:p>
            <a:pPr marL="800089" indent="-34290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Республике Дагестан, </a:t>
            </a:r>
          </a:p>
          <a:p>
            <a:pPr marL="800089" indent="-34290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Приморском крае.</a:t>
            </a:r>
          </a:p>
          <a:p>
            <a:pPr marL="457189" indent="457189" algn="just"/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189" indent="457189" algn="just"/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Регионы были отобраны по принципу “ключевых акторов” (активистские движения, дебаты) и “ключевых моделей” языковой ситуации в РФ.</a:t>
            </a:r>
          </a:p>
          <a:p>
            <a:pPr marL="457189" indent="457189" algn="just"/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Всю совокупность языковых общностей России можно описать по следующим моделям развития: </a:t>
            </a:r>
          </a:p>
          <a:p>
            <a:pPr marL="285743" lvl="1" indent="457189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устойчивый тип развития языка (русский), </a:t>
            </a:r>
          </a:p>
          <a:p>
            <a:pPr marL="285743" lvl="1" indent="457189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перспективный тип развития  (чеченский, татарский, якутский, тувинский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т.д.), </a:t>
            </a:r>
          </a:p>
          <a:p>
            <a:pPr marL="285743" indent="457189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нестабильный тип развития языка (калмыцкий, карельский, языки Дагестана и др.), </a:t>
            </a:r>
          </a:p>
          <a:p>
            <a:pPr marL="285743" indent="457189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слабо перспективный тип развития языка (язык тазов и др.).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189" algn="just">
              <a:lnSpc>
                <a:spcPct val="150000"/>
              </a:lnSpc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1752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E15A016-3268-AA2E-90AC-5418DB08BA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889C8E1-736D-4822-9740-40EE7C585C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56743" y="2884334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1274C15-BA5C-8DF3-7F6A-9563C82025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56743" y="1171963"/>
            <a:ext cx="1098796" cy="109879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41420D6-A870-3545-D657-B52472D67E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2660" y="729735"/>
            <a:ext cx="8822575" cy="623894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A71EF74-AEE4-879C-0E2A-064D847AD698}"/>
              </a:ext>
            </a:extLst>
          </p:cNvPr>
          <p:cNvSpPr txBox="1"/>
          <p:nvPr/>
        </p:nvSpPr>
        <p:spPr>
          <a:xfrm>
            <a:off x="3210248" y="134035"/>
            <a:ext cx="66538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Демографическая мощность языков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48D2406-9BA2-88FF-D203-038085F938B6}"/>
              </a:ext>
            </a:extLst>
          </p:cNvPr>
          <p:cNvSpPr txBox="1"/>
          <p:nvPr/>
        </p:nvSpPr>
        <p:spPr>
          <a:xfrm>
            <a:off x="9828403" y="6298209"/>
            <a:ext cx="150297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buNone/>
            </a:pPr>
            <a:r>
              <a:rPr lang="ru-RU" sz="12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© </a:t>
            </a:r>
            <a:r>
              <a:rPr lang="ru-RU" sz="1200" kern="100" dirty="0" err="1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ИЯз</a:t>
            </a:r>
            <a:r>
              <a:rPr lang="ru-RU" sz="12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РАН</a:t>
            </a:r>
          </a:p>
          <a:p>
            <a:pPr marL="0" marR="0" algn="just">
              <a:buNone/>
            </a:pPr>
            <a:r>
              <a:rPr lang="ru-RU" sz="12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© А.Н. </a:t>
            </a:r>
            <a:r>
              <a:rPr lang="ru-RU" sz="1200" kern="100" dirty="0" err="1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Биткеева</a:t>
            </a:r>
            <a:endParaRPr lang="ru-RU" sz="1200" kern="100" dirty="0"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54413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A3E8BF6-1159-43CB-FB13-BBEDF3E786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91ACEA4-97E1-9689-BAC9-F04A46849D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11323" y="2111757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BEA60C1-A099-77AF-AE2A-C247AE5E02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00130" y="842569"/>
            <a:ext cx="1098796" cy="1098796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D0D3CED-F67C-B1A9-CFA8-DED16DF3E734}"/>
              </a:ext>
            </a:extLst>
          </p:cNvPr>
          <p:cNvSpPr/>
          <p:nvPr/>
        </p:nvSpPr>
        <p:spPr>
          <a:xfrm>
            <a:off x="204266" y="1095282"/>
            <a:ext cx="11176000" cy="42051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i="1" kern="1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Почему за последние три года общая численность обучающихся, изучающих родные языки в системе образования, снизилась на 6,4%</a:t>
            </a:r>
            <a:endParaRPr lang="ru-RU" i="1" kern="100" dirty="0">
              <a:latin typeface="Aptos"/>
              <a:ea typeface="Aptos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i="1" kern="1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Почему за последние три года количество организаций, в которых языки народов России используются в качестве языка обучения, сократилось на 11%</a:t>
            </a:r>
            <a:endParaRPr lang="ru-RU" i="1" kern="100" dirty="0">
              <a:latin typeface="Aptos"/>
              <a:ea typeface="Aptos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kern="1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 </a:t>
            </a:r>
            <a:endParaRPr lang="ru-RU" kern="100" dirty="0">
              <a:latin typeface="Aptos"/>
              <a:ea typeface="Aptos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kern="1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Исследования НИЦ НЯО последних лет выявляют ряд закономерностей в сложившей ситуации в системе образования РФ. Далее несколько соображений по поводу этих моментов.</a:t>
            </a:r>
            <a:endParaRPr lang="ru-RU" kern="100" dirty="0">
              <a:latin typeface="Aptos"/>
              <a:ea typeface="Aptos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b="1" kern="1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Демографическая ситуация в РФ и языки. </a:t>
            </a:r>
            <a:r>
              <a:rPr lang="ru-RU" kern="1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Одной из причин спада языковых показателей в сфере образования являются изменения в демографической ситуации в стране. Как показывает сравнительный анализ данных ВПН 1989 и 2020, динамика численности групп детей и молодежи в стране негативная. </a:t>
            </a:r>
            <a:endParaRPr lang="ru-RU" kern="100" dirty="0">
              <a:latin typeface="Aptos"/>
              <a:ea typeface="Aptos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348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5F27425-CE3D-01BE-94DD-1F30286F27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A45ED43-CD9F-17CE-764A-8D2BA18367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2253878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E0B7F05-BAC2-C42F-1D38-4F7D336876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67843" y="798099"/>
            <a:ext cx="1098796" cy="1098796"/>
          </a:xfrm>
          <a:prstGeom prst="rect">
            <a:avLst/>
          </a:prstGeom>
        </p:spPr>
      </p:pic>
      <p:graphicFrame>
        <p:nvGraphicFramePr>
          <p:cNvPr id="10" name="Объект 3">
            <a:extLst>
              <a:ext uri="{FF2B5EF4-FFF2-40B4-BE49-F238E27FC236}">
                <a16:creationId xmlns:a16="http://schemas.microsoft.com/office/drawing/2014/main" id="{E2AE231A-59E8-6372-1985-670C80DDBF9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4858040"/>
              </p:ext>
            </p:extLst>
          </p:nvPr>
        </p:nvGraphicFramePr>
        <p:xfrm>
          <a:off x="547746" y="696515"/>
          <a:ext cx="10030916" cy="97044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12333">
                  <a:extLst>
                    <a:ext uri="{9D8B030D-6E8A-4147-A177-3AD203B41FA5}">
                      <a16:colId xmlns:a16="http://schemas.microsoft.com/office/drawing/2014/main" val="3417289278"/>
                    </a:ext>
                  </a:extLst>
                </a:gridCol>
                <a:gridCol w="1267800">
                  <a:extLst>
                    <a:ext uri="{9D8B030D-6E8A-4147-A177-3AD203B41FA5}">
                      <a16:colId xmlns:a16="http://schemas.microsoft.com/office/drawing/2014/main" val="1744068408"/>
                    </a:ext>
                  </a:extLst>
                </a:gridCol>
                <a:gridCol w="1347033">
                  <a:extLst>
                    <a:ext uri="{9D8B030D-6E8A-4147-A177-3AD203B41FA5}">
                      <a16:colId xmlns:a16="http://schemas.microsoft.com/office/drawing/2014/main" val="550332674"/>
                    </a:ext>
                  </a:extLst>
                </a:gridCol>
                <a:gridCol w="1347035">
                  <a:extLst>
                    <a:ext uri="{9D8B030D-6E8A-4147-A177-3AD203B41FA5}">
                      <a16:colId xmlns:a16="http://schemas.microsoft.com/office/drawing/2014/main" val="916225194"/>
                    </a:ext>
                  </a:extLst>
                </a:gridCol>
                <a:gridCol w="1442120">
                  <a:extLst>
                    <a:ext uri="{9D8B030D-6E8A-4147-A177-3AD203B41FA5}">
                      <a16:colId xmlns:a16="http://schemas.microsoft.com/office/drawing/2014/main" val="3090653316"/>
                    </a:ext>
                  </a:extLst>
                </a:gridCol>
                <a:gridCol w="1347035">
                  <a:extLst>
                    <a:ext uri="{9D8B030D-6E8A-4147-A177-3AD203B41FA5}">
                      <a16:colId xmlns:a16="http://schemas.microsoft.com/office/drawing/2014/main" val="890104777"/>
                    </a:ext>
                  </a:extLst>
                </a:gridCol>
                <a:gridCol w="2067560">
                  <a:extLst>
                    <a:ext uri="{9D8B030D-6E8A-4147-A177-3AD203B41FA5}">
                      <a16:colId xmlns:a16="http://schemas.microsoft.com/office/drawing/2014/main" val="3380765382"/>
                    </a:ext>
                  </a:extLst>
                </a:gridCol>
              </a:tblGrid>
              <a:tr h="227929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Возраст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Якутская АССР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Тувинская АССР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Чечено-ингушская АССР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Калмыцкая АССР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Карельская АССР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Эвенкийский АО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46820945"/>
                  </a:ext>
                </a:extLst>
              </a:tr>
              <a:tr h="74252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0-2 лет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75 162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25 672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89 719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23 719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40 381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1 756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36247580"/>
                  </a:ext>
                </a:extLst>
              </a:tr>
              <a:tr h="74252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3-5 лет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74 512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22 847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85 558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22 522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40 078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1 709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50120520"/>
                  </a:ext>
                </a:extLst>
              </a:tr>
              <a:tr h="74252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6-9 лет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89 142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27 762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105 382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25 906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49 874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2 038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07486112"/>
                  </a:ext>
                </a:extLst>
              </a:tr>
              <a:tr h="74252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10-15 л.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117 361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38 808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149 046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31 651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72 103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2 597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69503706"/>
                  </a:ext>
                </a:extLst>
              </a:tr>
              <a:tr h="74252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16-19 л.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55 452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23 166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93 036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16 699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45 781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988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63040936"/>
                  </a:ext>
                </a:extLst>
              </a:tr>
              <a:tr h="74252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20-24 л.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77 942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25 685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107 072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25 530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52 672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1 819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24145909"/>
                  </a:ext>
                </a:extLst>
              </a:tr>
              <a:tr h="74252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25-29 л.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120 984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28 885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111 730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33 873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69 445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3 030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06935535"/>
                  </a:ext>
                </a:extLst>
              </a:tr>
              <a:tr h="74252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30-34 л.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122 210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24 002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100 468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31 010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73 690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3 034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68688260"/>
                  </a:ext>
                </a:extLst>
              </a:tr>
              <a:tr h="74252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35-39 л.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105 407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19 494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79 650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24 133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68 565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2 495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58612849"/>
                  </a:ext>
                </a:extLst>
              </a:tr>
              <a:tr h="74252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40-44 л.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63 456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14 929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41 332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10 787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41 134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1 429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98811936"/>
                  </a:ext>
                </a:extLst>
              </a:tr>
            </a:tbl>
          </a:graphicData>
        </a:graphic>
      </p:graphicFrame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AA5D1367-4614-85C7-20BC-3CE5937CC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127" y="-217614"/>
            <a:ext cx="11502873" cy="1094875"/>
          </a:xfrm>
        </p:spPr>
        <p:txBody>
          <a:bodyPr>
            <a:normAutofit/>
          </a:bodyPr>
          <a:lstStyle/>
          <a:p>
            <a:pPr algn="just"/>
            <a:r>
              <a:rPr lang="ru-RU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населения РСФСР по возрасту на 1989 г. </a:t>
            </a:r>
            <a:br>
              <a:rPr lang="ru-RU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(дети и молодежь)</a:t>
            </a:r>
          </a:p>
        </p:txBody>
      </p:sp>
    </p:spTree>
    <p:extLst>
      <p:ext uri="{BB962C8B-B14F-4D97-AF65-F5344CB8AC3E}">
        <p14:creationId xmlns:p14="http://schemas.microsoft.com/office/powerpoint/2010/main" val="33831464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D9AE52-9917-A950-09F5-2546BE3A48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62A7FB8-6AF1-1AD1-B81A-15178A259C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460984D-F6FA-1580-A12A-ED35B2C0E1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61107" y="2679547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5A32BDC-D4D4-B968-B837-450C5DA21C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04402" y="1168938"/>
            <a:ext cx="1098796" cy="1098796"/>
          </a:xfrm>
          <a:prstGeom prst="rect">
            <a:avLst/>
          </a:prstGeom>
        </p:spPr>
      </p:pic>
      <p:graphicFrame>
        <p:nvGraphicFramePr>
          <p:cNvPr id="3" name="Объект 3">
            <a:extLst>
              <a:ext uri="{FF2B5EF4-FFF2-40B4-BE49-F238E27FC236}">
                <a16:creationId xmlns:a16="http://schemas.microsoft.com/office/drawing/2014/main" id="{A1A3420C-D283-D7F9-56D4-A4C7DE23BF9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26120660"/>
              </p:ext>
            </p:extLst>
          </p:nvPr>
        </p:nvGraphicFramePr>
        <p:xfrm>
          <a:off x="574629" y="672662"/>
          <a:ext cx="9988267" cy="78274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44018">
                  <a:extLst>
                    <a:ext uri="{9D8B030D-6E8A-4147-A177-3AD203B41FA5}">
                      <a16:colId xmlns:a16="http://schemas.microsoft.com/office/drawing/2014/main" val="2723027019"/>
                    </a:ext>
                  </a:extLst>
                </a:gridCol>
                <a:gridCol w="1292274">
                  <a:extLst>
                    <a:ext uri="{9D8B030D-6E8A-4147-A177-3AD203B41FA5}">
                      <a16:colId xmlns:a16="http://schemas.microsoft.com/office/drawing/2014/main" val="496385889"/>
                    </a:ext>
                  </a:extLst>
                </a:gridCol>
                <a:gridCol w="1319951">
                  <a:extLst>
                    <a:ext uri="{9D8B030D-6E8A-4147-A177-3AD203B41FA5}">
                      <a16:colId xmlns:a16="http://schemas.microsoft.com/office/drawing/2014/main" val="2720682757"/>
                    </a:ext>
                  </a:extLst>
                </a:gridCol>
                <a:gridCol w="1473236">
                  <a:extLst>
                    <a:ext uri="{9D8B030D-6E8A-4147-A177-3AD203B41FA5}">
                      <a16:colId xmlns:a16="http://schemas.microsoft.com/office/drawing/2014/main" val="1582684962"/>
                    </a:ext>
                  </a:extLst>
                </a:gridCol>
                <a:gridCol w="1583941">
                  <a:extLst>
                    <a:ext uri="{9D8B030D-6E8A-4147-A177-3AD203B41FA5}">
                      <a16:colId xmlns:a16="http://schemas.microsoft.com/office/drawing/2014/main" val="2773599559"/>
                    </a:ext>
                  </a:extLst>
                </a:gridCol>
                <a:gridCol w="1669098">
                  <a:extLst>
                    <a:ext uri="{9D8B030D-6E8A-4147-A177-3AD203B41FA5}">
                      <a16:colId xmlns:a16="http://schemas.microsoft.com/office/drawing/2014/main" val="1327867771"/>
                    </a:ext>
                  </a:extLst>
                </a:gridCol>
                <a:gridCol w="1405749">
                  <a:extLst>
                    <a:ext uri="{9D8B030D-6E8A-4147-A177-3AD203B41FA5}">
                      <a16:colId xmlns:a16="http://schemas.microsoft.com/office/drawing/2014/main" val="2365513169"/>
                    </a:ext>
                  </a:extLst>
                </a:gridCol>
              </a:tblGrid>
              <a:tr h="112726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Возраст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Якутия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Тыва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Чечня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Калмыкия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Карелия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Эвенкийский АО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86483415"/>
                  </a:ext>
                </a:extLst>
              </a:tr>
              <a:tr h="74116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0-4 лет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65 806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31 723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126 203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14 696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23 162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70433971"/>
                  </a:ext>
                </a:extLst>
              </a:tr>
              <a:tr h="74116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5-9 лет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82 315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36 780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147 310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19 507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32 091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80014446"/>
                  </a:ext>
                </a:extLst>
              </a:tr>
              <a:tr h="74288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10-14 л.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78 007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36 354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162 575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19 833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30 491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88842740"/>
                  </a:ext>
                </a:extLst>
              </a:tr>
              <a:tr h="74288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15-19 л.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66 492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23 496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138 821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15 550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26 774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34155336"/>
                  </a:ext>
                </a:extLst>
              </a:tr>
              <a:tr h="74288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20-24 л.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63 372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18 941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128 931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13 635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20 434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59922604"/>
                  </a:ext>
                </a:extLst>
              </a:tr>
              <a:tr h="74288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25-29 л.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71 090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24 265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112 606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15 213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22 099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70587450"/>
                  </a:ext>
                </a:extLst>
              </a:tr>
              <a:tr h="74288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30-34 л.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87 860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30 002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129 910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22 302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38 824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89409151"/>
                  </a:ext>
                </a:extLst>
              </a:tr>
              <a:tr h="75173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</a:rPr>
                        <a:t>35-39 л.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</a:rPr>
                        <a:t>85 312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</a:rPr>
                        <a:t>26 971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</a:rPr>
                        <a:t>110 024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</a:rPr>
                        <a:t>22 392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</a:rPr>
                        <a:t>44 539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61447726"/>
                  </a:ext>
                </a:extLst>
              </a:tr>
              <a:tr h="75173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</a:rPr>
                        <a:t>40-44 л.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</a:rPr>
                        <a:t>69 621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</a:rPr>
                        <a:t>22 198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</a:rPr>
                        <a:t>94 916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</a:rPr>
                        <a:t>18 572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</a:rPr>
                        <a:t>41 045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</a:rPr>
                        <a:t>-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70660643"/>
                  </a:ext>
                </a:extLst>
              </a:tr>
            </a:tbl>
          </a:graphicData>
        </a:graphic>
      </p:graphicFrame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9CB2B78F-ECDC-EBB0-481C-6A108C718D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5733"/>
            <a:ext cx="10515600" cy="494378"/>
          </a:xfrm>
        </p:spPr>
        <p:txBody>
          <a:bodyPr>
            <a:noAutofit/>
          </a:bodyPr>
          <a:lstStyle/>
          <a:p>
            <a:pPr algn="just"/>
            <a:r>
              <a:rPr lang="ru-RU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населения РФ по возрасту на 2020 г. (дети и молодежь) (ВПН-2020)</a:t>
            </a:r>
          </a:p>
        </p:txBody>
      </p:sp>
    </p:spTree>
    <p:extLst>
      <p:ext uri="{BB962C8B-B14F-4D97-AF65-F5344CB8AC3E}">
        <p14:creationId xmlns:p14="http://schemas.microsoft.com/office/powerpoint/2010/main" val="36015812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B31A03-178A-4478-1EE4-A3AA553EDE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1800324-25AC-D9B6-E5A5-738BED11DC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D1416B3-35B5-FCF1-2C3B-8F984CAC3A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69155" y="1602237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F796AE6-FF5E-7E48-6ABB-D9CCDA6E47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17679" y="556361"/>
            <a:ext cx="1098796" cy="1098796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D64CC44-5AC8-83C8-86AC-10010AAA218E}"/>
              </a:ext>
            </a:extLst>
          </p:cNvPr>
          <p:cNvSpPr/>
          <p:nvPr/>
        </p:nvSpPr>
        <p:spPr>
          <a:xfrm>
            <a:off x="784639" y="660750"/>
            <a:ext cx="9937104" cy="1294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kern="1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Из приведенной ниже таблицы видно, что мы как раз сейчас стоим на пороге сокращения числа детей школьного возраста. График наглядно показывает, как небольшой подъем уже через год начнет сменяться спадом. </a:t>
            </a:r>
            <a:endParaRPr lang="ru-RU" kern="100" dirty="0">
              <a:latin typeface="Aptos"/>
              <a:ea typeface="Aptos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2BEF02AE-D1FE-EF97-8FE3-9C2FF37721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793744"/>
              </p:ext>
            </p:extLst>
          </p:nvPr>
        </p:nvGraphicFramePr>
        <p:xfrm>
          <a:off x="1357232" y="2007017"/>
          <a:ext cx="9001001" cy="46940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62696">
                  <a:extLst>
                    <a:ext uri="{9D8B030D-6E8A-4147-A177-3AD203B41FA5}">
                      <a16:colId xmlns:a16="http://schemas.microsoft.com/office/drawing/2014/main" val="1997038448"/>
                    </a:ext>
                  </a:extLst>
                </a:gridCol>
                <a:gridCol w="1762696">
                  <a:extLst>
                    <a:ext uri="{9D8B030D-6E8A-4147-A177-3AD203B41FA5}">
                      <a16:colId xmlns:a16="http://schemas.microsoft.com/office/drawing/2014/main" val="3189317926"/>
                    </a:ext>
                  </a:extLst>
                </a:gridCol>
                <a:gridCol w="5475609">
                  <a:extLst>
                    <a:ext uri="{9D8B030D-6E8A-4147-A177-3AD203B41FA5}">
                      <a16:colId xmlns:a16="http://schemas.microsoft.com/office/drawing/2014/main" val="4016524908"/>
                    </a:ext>
                  </a:extLst>
                </a:gridCol>
              </a:tblGrid>
              <a:tr h="669357">
                <a:tc gridSpan="2"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 dirty="0">
                          <a:effectLst/>
                        </a:rPr>
                        <a:t>Учебный год</a:t>
                      </a:r>
                      <a:endParaRPr lang="ru-RU" sz="1800" kern="100" dirty="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63842" marR="63842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 dirty="0">
                          <a:effectLst/>
                        </a:rPr>
                        <a:t>Численность детей школьного возраста</a:t>
                      </a:r>
                      <a:endParaRPr lang="ru-RU" sz="1800" kern="100" dirty="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63842" marR="63842" marT="0" marB="0" anchor="ctr"/>
                </a:tc>
                <a:extLst>
                  <a:ext uri="{0D108BD9-81ED-4DB2-BD59-A6C34878D82A}">
                    <a16:rowId xmlns:a16="http://schemas.microsoft.com/office/drawing/2014/main" val="3440404638"/>
                  </a:ext>
                </a:extLst>
              </a:tr>
              <a:tr h="503091">
                <a:tc>
                  <a:txBody>
                    <a:bodyPr/>
                    <a:lstStyle/>
                    <a:p>
                      <a:pPr indent="450215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>
                          <a:effectLst/>
                        </a:rPr>
                        <a:t>2026</a:t>
                      </a:r>
                      <a:endParaRPr lang="ru-RU" sz="18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63842" marR="63842" marT="0" marB="0" anchor="b"/>
                </a:tc>
                <a:tc>
                  <a:txBody>
                    <a:bodyPr/>
                    <a:lstStyle/>
                    <a:p>
                      <a:pPr indent="450215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>
                          <a:effectLst/>
                        </a:rPr>
                        <a:t>2027</a:t>
                      </a:r>
                      <a:endParaRPr lang="ru-RU" sz="18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63842" marR="63842" marT="0" marB="0" anchor="b"/>
                </a:tc>
                <a:tc>
                  <a:txBody>
                    <a:bodyPr/>
                    <a:lstStyle/>
                    <a:p>
                      <a:pPr indent="450215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 dirty="0">
                          <a:effectLst/>
                        </a:rPr>
                        <a:t>17 413 594</a:t>
                      </a:r>
                      <a:endParaRPr lang="ru-RU" sz="1800" kern="100" dirty="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63842" marR="63842" marT="0" marB="0" anchor="b"/>
                </a:tc>
                <a:extLst>
                  <a:ext uri="{0D108BD9-81ED-4DB2-BD59-A6C34878D82A}">
                    <a16:rowId xmlns:a16="http://schemas.microsoft.com/office/drawing/2014/main" val="3341805607"/>
                  </a:ext>
                </a:extLst>
              </a:tr>
              <a:tr h="503091">
                <a:tc>
                  <a:txBody>
                    <a:bodyPr/>
                    <a:lstStyle/>
                    <a:p>
                      <a:pPr indent="450215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>
                          <a:effectLst/>
                        </a:rPr>
                        <a:t>2025</a:t>
                      </a:r>
                      <a:endParaRPr lang="ru-RU" sz="18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63842" marR="63842" marT="0" marB="0" anchor="b"/>
                </a:tc>
                <a:tc>
                  <a:txBody>
                    <a:bodyPr/>
                    <a:lstStyle/>
                    <a:p>
                      <a:pPr indent="450215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>
                          <a:effectLst/>
                        </a:rPr>
                        <a:t>2026</a:t>
                      </a:r>
                      <a:endParaRPr lang="ru-RU" sz="18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63842" marR="63842" marT="0" marB="0" anchor="b"/>
                </a:tc>
                <a:tc>
                  <a:txBody>
                    <a:bodyPr/>
                    <a:lstStyle/>
                    <a:p>
                      <a:pPr indent="450215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 dirty="0">
                          <a:effectLst/>
                        </a:rPr>
                        <a:t>17 914 802</a:t>
                      </a:r>
                      <a:endParaRPr lang="ru-RU" sz="1800" kern="100" dirty="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63842" marR="63842" marT="0" marB="0" anchor="b"/>
                </a:tc>
                <a:extLst>
                  <a:ext uri="{0D108BD9-81ED-4DB2-BD59-A6C34878D82A}">
                    <a16:rowId xmlns:a16="http://schemas.microsoft.com/office/drawing/2014/main" val="3285412425"/>
                  </a:ext>
                </a:extLst>
              </a:tr>
              <a:tr h="503091">
                <a:tc>
                  <a:txBody>
                    <a:bodyPr/>
                    <a:lstStyle/>
                    <a:p>
                      <a:pPr indent="450215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>
                          <a:effectLst/>
                        </a:rPr>
                        <a:t>2024</a:t>
                      </a:r>
                      <a:endParaRPr lang="ru-RU" sz="18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63842" marR="63842" marT="0" marB="0" anchor="b"/>
                </a:tc>
                <a:tc>
                  <a:txBody>
                    <a:bodyPr/>
                    <a:lstStyle/>
                    <a:p>
                      <a:pPr indent="450215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>
                          <a:effectLst/>
                        </a:rPr>
                        <a:t>2025</a:t>
                      </a:r>
                      <a:endParaRPr lang="ru-RU" sz="18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63842" marR="63842" marT="0" marB="0" anchor="b"/>
                </a:tc>
                <a:tc>
                  <a:txBody>
                    <a:bodyPr/>
                    <a:lstStyle/>
                    <a:p>
                      <a:pPr indent="450215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 dirty="0">
                          <a:effectLst/>
                        </a:rPr>
                        <a:t>18 221 712</a:t>
                      </a:r>
                      <a:endParaRPr lang="ru-RU" sz="1800" kern="100" dirty="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63842" marR="63842" marT="0" marB="0" anchor="b"/>
                </a:tc>
                <a:extLst>
                  <a:ext uri="{0D108BD9-81ED-4DB2-BD59-A6C34878D82A}">
                    <a16:rowId xmlns:a16="http://schemas.microsoft.com/office/drawing/2014/main" val="3788971879"/>
                  </a:ext>
                </a:extLst>
              </a:tr>
              <a:tr h="503091">
                <a:tc>
                  <a:txBody>
                    <a:bodyPr/>
                    <a:lstStyle/>
                    <a:p>
                      <a:pPr indent="450215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>
                          <a:effectLst/>
                        </a:rPr>
                        <a:t>2023</a:t>
                      </a:r>
                      <a:endParaRPr lang="ru-RU" sz="18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63842" marR="63842" marT="0" marB="0" anchor="b"/>
                </a:tc>
                <a:tc>
                  <a:txBody>
                    <a:bodyPr/>
                    <a:lstStyle/>
                    <a:p>
                      <a:pPr indent="450215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>
                          <a:effectLst/>
                        </a:rPr>
                        <a:t>2024</a:t>
                      </a:r>
                      <a:endParaRPr lang="ru-RU" sz="18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63842" marR="63842" marT="0" marB="0" anchor="b"/>
                </a:tc>
                <a:tc>
                  <a:txBody>
                    <a:bodyPr/>
                    <a:lstStyle/>
                    <a:p>
                      <a:pPr indent="450215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 dirty="0">
                          <a:effectLst/>
                        </a:rPr>
                        <a:t>18 279 197</a:t>
                      </a:r>
                      <a:endParaRPr lang="ru-RU" sz="1800" kern="100" dirty="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63842" marR="63842" marT="0" marB="0" anchor="b"/>
                </a:tc>
                <a:extLst>
                  <a:ext uri="{0D108BD9-81ED-4DB2-BD59-A6C34878D82A}">
                    <a16:rowId xmlns:a16="http://schemas.microsoft.com/office/drawing/2014/main" val="1080450356"/>
                  </a:ext>
                </a:extLst>
              </a:tr>
              <a:tr h="503091">
                <a:tc>
                  <a:txBody>
                    <a:bodyPr/>
                    <a:lstStyle/>
                    <a:p>
                      <a:pPr indent="450215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>
                          <a:effectLst/>
                        </a:rPr>
                        <a:t>2022</a:t>
                      </a:r>
                      <a:endParaRPr lang="ru-RU" sz="18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63842" marR="63842" marT="0" marB="0" anchor="b"/>
                </a:tc>
                <a:tc>
                  <a:txBody>
                    <a:bodyPr/>
                    <a:lstStyle/>
                    <a:p>
                      <a:pPr indent="450215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>
                          <a:effectLst/>
                        </a:rPr>
                        <a:t>2023</a:t>
                      </a:r>
                      <a:endParaRPr lang="ru-RU" sz="18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63842" marR="63842" marT="0" marB="0" anchor="b"/>
                </a:tc>
                <a:tc>
                  <a:txBody>
                    <a:bodyPr/>
                    <a:lstStyle/>
                    <a:p>
                      <a:pPr indent="450215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 dirty="0">
                          <a:effectLst/>
                        </a:rPr>
                        <a:t>18 236 026</a:t>
                      </a:r>
                      <a:endParaRPr lang="ru-RU" sz="1800" kern="100" dirty="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63842" marR="63842" marT="0" marB="0" anchor="b"/>
                </a:tc>
                <a:extLst>
                  <a:ext uri="{0D108BD9-81ED-4DB2-BD59-A6C34878D82A}">
                    <a16:rowId xmlns:a16="http://schemas.microsoft.com/office/drawing/2014/main" val="1695605735"/>
                  </a:ext>
                </a:extLst>
              </a:tr>
              <a:tr h="503091">
                <a:tc>
                  <a:txBody>
                    <a:bodyPr/>
                    <a:lstStyle/>
                    <a:p>
                      <a:pPr indent="450215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>
                          <a:effectLst/>
                        </a:rPr>
                        <a:t>2021</a:t>
                      </a:r>
                      <a:endParaRPr lang="ru-RU" sz="18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63842" marR="63842" marT="0" marB="0" anchor="b"/>
                </a:tc>
                <a:tc>
                  <a:txBody>
                    <a:bodyPr/>
                    <a:lstStyle/>
                    <a:p>
                      <a:pPr indent="450215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>
                          <a:effectLst/>
                        </a:rPr>
                        <a:t>2022</a:t>
                      </a:r>
                      <a:endParaRPr lang="ru-RU" sz="18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63842" marR="63842" marT="0" marB="0" anchor="b"/>
                </a:tc>
                <a:tc>
                  <a:txBody>
                    <a:bodyPr/>
                    <a:lstStyle/>
                    <a:p>
                      <a:pPr indent="450215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 dirty="0">
                          <a:effectLst/>
                        </a:rPr>
                        <a:t>18 081 597</a:t>
                      </a:r>
                      <a:endParaRPr lang="ru-RU" sz="1800" kern="100" dirty="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63842" marR="63842" marT="0" marB="0" anchor="b"/>
                </a:tc>
                <a:extLst>
                  <a:ext uri="{0D108BD9-81ED-4DB2-BD59-A6C34878D82A}">
                    <a16:rowId xmlns:a16="http://schemas.microsoft.com/office/drawing/2014/main" val="3785067887"/>
                  </a:ext>
                </a:extLst>
              </a:tr>
              <a:tr h="503091">
                <a:tc>
                  <a:txBody>
                    <a:bodyPr/>
                    <a:lstStyle/>
                    <a:p>
                      <a:pPr indent="450215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>
                          <a:effectLst/>
                        </a:rPr>
                        <a:t>2020</a:t>
                      </a:r>
                      <a:endParaRPr lang="ru-RU" sz="18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63842" marR="63842" marT="0" marB="0" anchor="b"/>
                </a:tc>
                <a:tc>
                  <a:txBody>
                    <a:bodyPr/>
                    <a:lstStyle/>
                    <a:p>
                      <a:pPr indent="450215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>
                          <a:effectLst/>
                        </a:rPr>
                        <a:t>2021</a:t>
                      </a:r>
                      <a:endParaRPr lang="ru-RU" sz="18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63842" marR="63842" marT="0" marB="0" anchor="b"/>
                </a:tc>
                <a:tc>
                  <a:txBody>
                    <a:bodyPr/>
                    <a:lstStyle/>
                    <a:p>
                      <a:pPr indent="450215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 dirty="0">
                          <a:effectLst/>
                        </a:rPr>
                        <a:t>17 777 385</a:t>
                      </a:r>
                      <a:endParaRPr lang="ru-RU" sz="1800" kern="100" dirty="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63842" marR="63842" marT="0" marB="0" anchor="b"/>
                </a:tc>
                <a:extLst>
                  <a:ext uri="{0D108BD9-81ED-4DB2-BD59-A6C34878D82A}">
                    <a16:rowId xmlns:a16="http://schemas.microsoft.com/office/drawing/2014/main" val="3993712987"/>
                  </a:ext>
                </a:extLst>
              </a:tr>
              <a:tr h="503091">
                <a:tc>
                  <a:txBody>
                    <a:bodyPr/>
                    <a:lstStyle/>
                    <a:p>
                      <a:pPr indent="450215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>
                          <a:effectLst/>
                        </a:rPr>
                        <a:t>2019</a:t>
                      </a:r>
                      <a:endParaRPr lang="ru-RU" sz="18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63842" marR="63842" marT="0" marB="0" anchor="b"/>
                </a:tc>
                <a:tc>
                  <a:txBody>
                    <a:bodyPr/>
                    <a:lstStyle/>
                    <a:p>
                      <a:pPr indent="450215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>
                          <a:effectLst/>
                        </a:rPr>
                        <a:t>2020</a:t>
                      </a:r>
                      <a:endParaRPr lang="ru-RU" sz="18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63842" marR="63842" marT="0" marB="0" anchor="b"/>
                </a:tc>
                <a:tc>
                  <a:txBody>
                    <a:bodyPr/>
                    <a:lstStyle/>
                    <a:p>
                      <a:pPr indent="450215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 dirty="0">
                          <a:effectLst/>
                        </a:rPr>
                        <a:t>17 632 567</a:t>
                      </a:r>
                      <a:endParaRPr lang="ru-RU" sz="1800" kern="100" dirty="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63842" marR="63842" marT="0" marB="0" anchor="b"/>
                </a:tc>
                <a:extLst>
                  <a:ext uri="{0D108BD9-81ED-4DB2-BD59-A6C34878D82A}">
                    <a16:rowId xmlns:a16="http://schemas.microsoft.com/office/drawing/2014/main" val="27446557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79460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D3D4CC-A1DA-F9B4-64F9-0565FC0BD2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603F69E-0455-A550-92EF-3BEF14C22F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0C62AFD-0547-38D7-B452-5774985041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2436" y="2545794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48FE1E2-225C-7EC9-73EC-507D140A9E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89987" y="1013561"/>
            <a:ext cx="1098796" cy="1098796"/>
          </a:xfrm>
          <a:prstGeom prst="rect">
            <a:avLst/>
          </a:prstGeom>
        </p:spPr>
      </p:pic>
      <p:graphicFrame>
        <p:nvGraphicFramePr>
          <p:cNvPr id="3" name="Диаграмма 2">
            <a:extLst>
              <a:ext uri="{FF2B5EF4-FFF2-40B4-BE49-F238E27FC236}">
                <a16:creationId xmlns:a16="http://schemas.microsoft.com/office/drawing/2014/main" id="{7C7DEAE8-267A-E8B7-1110-1E13A4F747E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45322991"/>
              </p:ext>
            </p:extLst>
          </p:nvPr>
        </p:nvGraphicFramePr>
        <p:xfrm>
          <a:off x="1162610" y="1050580"/>
          <a:ext cx="9074224" cy="38736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E8E4B308-8C9A-260B-92D6-99CCCEF85958}"/>
              </a:ext>
            </a:extLst>
          </p:cNvPr>
          <p:cNvSpPr txBox="1"/>
          <p:nvPr/>
        </p:nvSpPr>
        <p:spPr>
          <a:xfrm>
            <a:off x="2133600" y="4926217"/>
            <a:ext cx="6159062" cy="881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b="1" kern="100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График «Численность детей школьного возраста в РФ в целом в 2021/22 – 2026/27 учебных годах»</a:t>
            </a:r>
            <a:endParaRPr lang="ru-RU" b="1" kern="100" dirty="0">
              <a:latin typeface="Aptos"/>
              <a:ea typeface="Aptos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FEACB83-6FEC-9A1E-2726-489348508E65}"/>
              </a:ext>
            </a:extLst>
          </p:cNvPr>
          <p:cNvSpPr txBox="1"/>
          <p:nvPr/>
        </p:nvSpPr>
        <p:spPr>
          <a:xfrm>
            <a:off x="9991313" y="6177047"/>
            <a:ext cx="150297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buNone/>
            </a:pPr>
            <a:r>
              <a:rPr lang="ru-RU" sz="12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© </a:t>
            </a:r>
            <a:r>
              <a:rPr lang="ru-RU" sz="1200" kern="100" dirty="0" err="1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ИЯз</a:t>
            </a:r>
            <a:r>
              <a:rPr lang="ru-RU" sz="12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РАН</a:t>
            </a:r>
          </a:p>
          <a:p>
            <a:pPr marL="0" marR="0" algn="just">
              <a:buNone/>
            </a:pPr>
            <a:r>
              <a:rPr lang="ru-RU" sz="12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© А.Н. </a:t>
            </a:r>
            <a:r>
              <a:rPr lang="ru-RU" sz="1200" kern="100" dirty="0" err="1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Биткеева</a:t>
            </a:r>
            <a:endParaRPr lang="ru-RU" sz="1200" kern="100" dirty="0"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185022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1146</TotalTime>
  <Words>1326</Words>
  <Application>Microsoft Office PowerPoint</Application>
  <PresentationFormat>Широкоэкранный</PresentationFormat>
  <Paragraphs>333</Paragraphs>
  <Slides>24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2" baseType="lpstr">
      <vt:lpstr>Aptos</vt:lpstr>
      <vt:lpstr>Arial</vt:lpstr>
      <vt:lpstr>Calibri</vt:lpstr>
      <vt:lpstr>Calibri Light</vt:lpstr>
      <vt:lpstr>Onest Regular</vt:lpstr>
      <vt:lpstr>Symbol</vt:lpstr>
      <vt:lpstr>Times New Roman</vt:lpstr>
      <vt:lpstr>Тема Office</vt:lpstr>
      <vt:lpstr>Презентация PowerPoint</vt:lpstr>
      <vt:lpstr>ЭТНИЧНОСТЬ социальный конструкт, формируется из комплекса  культурных различий, общей истории, подтверждающие общность  и солидарность группы.</vt:lpstr>
      <vt:lpstr>Презентация PowerPoint</vt:lpstr>
      <vt:lpstr>Презентация PowerPoint</vt:lpstr>
      <vt:lpstr>Презентация PowerPoint</vt:lpstr>
      <vt:lpstr>Распределение населения РСФСР по возрасту на 1989 г.  (дети и молодежь)</vt:lpstr>
      <vt:lpstr>Распределение населения РФ по возрасту на 2020 г. (дети и молодежь) (ВПН-2020)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Aisa N. Bitkeeva</cp:lastModifiedBy>
  <cp:revision>11</cp:revision>
  <dcterms:created xsi:type="dcterms:W3CDTF">2025-03-19T07:31:17Z</dcterms:created>
  <dcterms:modified xsi:type="dcterms:W3CDTF">2025-11-22T01:32:54Z</dcterms:modified>
</cp:coreProperties>
</file>